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257" r:id="rId3"/>
    <p:sldId id="256" r:id="rId4"/>
    <p:sldId id="259" r:id="rId5"/>
    <p:sldId id="260" r:id="rId6"/>
    <p:sldId id="261" r:id="rId7"/>
    <p:sldId id="263" r:id="rId8"/>
    <p:sldId id="264"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1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84" autoAdjust="0"/>
    <p:restoredTop sz="94660"/>
  </p:normalViewPr>
  <p:slideViewPr>
    <p:cSldViewPr snapToGrid="0">
      <p:cViewPr varScale="1">
        <p:scale>
          <a:sx n="48" d="100"/>
          <a:sy n="48" d="100"/>
        </p:scale>
        <p:origin x="223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FC106B-2BEA-4914-BDDD-9A45EF8E545B}" type="datetimeFigureOut">
              <a:rPr lang="en-GB" smtClean="0"/>
              <a:t>07/05/2025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59505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FC106B-2BEA-4914-BDDD-9A45EF8E545B}" type="datetimeFigureOut">
              <a:rPr lang="en-GB" smtClean="0"/>
              <a:t>07/05/2025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2926877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FC106B-2BEA-4914-BDDD-9A45EF8E545B}" type="datetimeFigureOut">
              <a:rPr lang="en-GB" smtClean="0"/>
              <a:t>07/05/2025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3574168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FC106B-2BEA-4914-BDDD-9A45EF8E545B}" type="datetimeFigureOut">
              <a:rPr lang="en-GB" smtClean="0"/>
              <a:t>07/05/2025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2413407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FC106B-2BEA-4914-BDDD-9A45EF8E545B}" type="datetimeFigureOut">
              <a:rPr lang="en-GB" smtClean="0"/>
              <a:t>07/05/2025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320290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FC106B-2BEA-4914-BDDD-9A45EF8E545B}" type="datetimeFigureOut">
              <a:rPr lang="en-GB" smtClean="0"/>
              <a:t>07/05/2025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2239313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FC106B-2BEA-4914-BDDD-9A45EF8E545B}" type="datetimeFigureOut">
              <a:rPr lang="en-GB" smtClean="0"/>
              <a:t>07/05/2025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2378401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FC106B-2BEA-4914-BDDD-9A45EF8E545B}" type="datetimeFigureOut">
              <a:rPr lang="en-GB" smtClean="0"/>
              <a:t>07/05/2025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114967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FC106B-2BEA-4914-BDDD-9A45EF8E545B}" type="datetimeFigureOut">
              <a:rPr lang="en-GB" smtClean="0"/>
              <a:t>07/05/2025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2270644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FFC106B-2BEA-4914-BDDD-9A45EF8E545B}" type="datetimeFigureOut">
              <a:rPr lang="en-GB" smtClean="0"/>
              <a:t>07/05/2025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3354330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FFC106B-2BEA-4914-BDDD-9A45EF8E545B}" type="datetimeFigureOut">
              <a:rPr lang="en-GB" smtClean="0"/>
              <a:t>07/05/2025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91CC4E-455C-46DC-80F9-571C55C2AA96}" type="slidenum">
              <a:rPr lang="en-GB" smtClean="0"/>
              <a:t>‹#›</a:t>
            </a:fld>
            <a:endParaRPr lang="en-GB"/>
          </a:p>
        </p:txBody>
      </p:sp>
    </p:spTree>
    <p:extLst>
      <p:ext uri="{BB962C8B-B14F-4D97-AF65-F5344CB8AC3E}">
        <p14:creationId xmlns:p14="http://schemas.microsoft.com/office/powerpoint/2010/main" val="3435338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7FFC106B-2BEA-4914-BDDD-9A45EF8E545B}" type="datetimeFigureOut">
              <a:rPr lang="en-GB" smtClean="0"/>
              <a:t>07/05/2025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9991CC4E-455C-46DC-80F9-571C55C2AA96}" type="slidenum">
              <a:rPr lang="en-GB" smtClean="0"/>
              <a:t>‹#›</a:t>
            </a:fld>
            <a:endParaRPr lang="en-GB"/>
          </a:p>
        </p:txBody>
      </p:sp>
    </p:spTree>
    <p:extLst>
      <p:ext uri="{BB962C8B-B14F-4D97-AF65-F5344CB8AC3E}">
        <p14:creationId xmlns:p14="http://schemas.microsoft.com/office/powerpoint/2010/main" val="25200334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858000" cy="10227742"/>
            <a:chOff x="111367" y="0"/>
            <a:chExt cx="7289494" cy="11043995"/>
          </a:xfrm>
        </p:grpSpPr>
        <p:pic>
          <p:nvPicPr>
            <p:cNvPr id="3" name="object 3"/>
            <p:cNvPicPr/>
            <p:nvPr/>
          </p:nvPicPr>
          <p:blipFill rotWithShape="1">
            <a:blip r:embed="rId2" cstate="print"/>
            <a:srcRect l="1471" r="2142"/>
            <a:stretch/>
          </p:blipFill>
          <p:spPr>
            <a:xfrm>
              <a:off x="111367" y="0"/>
              <a:ext cx="7289494" cy="10696575"/>
            </a:xfrm>
            <a:prstGeom prst="rect">
              <a:avLst/>
            </a:prstGeom>
          </p:spPr>
        </p:pic>
        <p:sp>
          <p:nvSpPr>
            <p:cNvPr id="4" name="object 4"/>
            <p:cNvSpPr/>
            <p:nvPr/>
          </p:nvSpPr>
          <p:spPr>
            <a:xfrm>
              <a:off x="1370510" y="6502204"/>
              <a:ext cx="1822450" cy="0"/>
            </a:xfrm>
            <a:custGeom>
              <a:avLst/>
              <a:gdLst/>
              <a:ahLst/>
              <a:cxnLst/>
              <a:rect l="l" t="t" r="r" b="b"/>
              <a:pathLst>
                <a:path w="1822450">
                  <a:moveTo>
                    <a:pt x="0" y="0"/>
                  </a:moveTo>
                  <a:lnTo>
                    <a:pt x="1822161" y="0"/>
                  </a:lnTo>
                </a:path>
              </a:pathLst>
            </a:custGeom>
            <a:ln w="28575">
              <a:solidFill>
                <a:srgbClr val="FFFFFF"/>
              </a:solidFill>
            </a:ln>
          </p:spPr>
          <p:txBody>
            <a:bodyPr wrap="square" lIns="0" tIns="0" rIns="0" bIns="0" rtlCol="0"/>
            <a:lstStyle/>
            <a:p>
              <a:endParaRPr sz="1634"/>
            </a:p>
          </p:txBody>
        </p:sp>
        <p:sp>
          <p:nvSpPr>
            <p:cNvPr id="5" name="object 5"/>
            <p:cNvSpPr/>
            <p:nvPr/>
          </p:nvSpPr>
          <p:spPr>
            <a:xfrm>
              <a:off x="2303973" y="2904945"/>
              <a:ext cx="0" cy="1086485"/>
            </a:xfrm>
            <a:custGeom>
              <a:avLst/>
              <a:gdLst/>
              <a:ahLst/>
              <a:cxnLst/>
              <a:rect l="l" t="t" r="r" b="b"/>
              <a:pathLst>
                <a:path h="1086485">
                  <a:moveTo>
                    <a:pt x="0" y="1085897"/>
                  </a:moveTo>
                  <a:lnTo>
                    <a:pt x="0" y="0"/>
                  </a:lnTo>
                </a:path>
              </a:pathLst>
            </a:custGeom>
            <a:ln w="95250">
              <a:solidFill>
                <a:srgbClr val="FFFFFF"/>
              </a:solidFill>
            </a:ln>
          </p:spPr>
          <p:txBody>
            <a:bodyPr wrap="square" lIns="0" tIns="0" rIns="0" bIns="0" rtlCol="0"/>
            <a:lstStyle/>
            <a:p>
              <a:endParaRPr sz="1634"/>
            </a:p>
          </p:txBody>
        </p:sp>
        <p:sp>
          <p:nvSpPr>
            <p:cNvPr id="6" name="object 6"/>
            <p:cNvSpPr/>
            <p:nvPr/>
          </p:nvSpPr>
          <p:spPr>
            <a:xfrm>
              <a:off x="755967" y="2952593"/>
              <a:ext cx="1548130" cy="0"/>
            </a:xfrm>
            <a:custGeom>
              <a:avLst/>
              <a:gdLst/>
              <a:ahLst/>
              <a:cxnLst/>
              <a:rect l="l" t="t" r="r" b="b"/>
              <a:pathLst>
                <a:path w="1548130">
                  <a:moveTo>
                    <a:pt x="1547993" y="0"/>
                  </a:moveTo>
                  <a:lnTo>
                    <a:pt x="0" y="0"/>
                  </a:lnTo>
                </a:path>
              </a:pathLst>
            </a:custGeom>
            <a:ln w="95250">
              <a:solidFill>
                <a:srgbClr val="FFFFFF"/>
              </a:solidFill>
            </a:ln>
          </p:spPr>
          <p:txBody>
            <a:bodyPr wrap="square" lIns="0" tIns="0" rIns="0" bIns="0" rtlCol="0"/>
            <a:lstStyle/>
            <a:p>
              <a:endParaRPr sz="1634"/>
            </a:p>
          </p:txBody>
        </p:sp>
        <p:sp>
          <p:nvSpPr>
            <p:cNvPr id="7" name="object 7"/>
            <p:cNvSpPr/>
            <p:nvPr/>
          </p:nvSpPr>
          <p:spPr>
            <a:xfrm>
              <a:off x="803598" y="2904946"/>
              <a:ext cx="0" cy="4882515"/>
            </a:xfrm>
            <a:custGeom>
              <a:avLst/>
              <a:gdLst/>
              <a:ahLst/>
              <a:cxnLst/>
              <a:rect l="l" t="t" r="r" b="b"/>
              <a:pathLst>
                <a:path h="4882515">
                  <a:moveTo>
                    <a:pt x="0" y="4882057"/>
                  </a:moveTo>
                  <a:lnTo>
                    <a:pt x="0" y="0"/>
                  </a:lnTo>
                </a:path>
              </a:pathLst>
            </a:custGeom>
            <a:ln w="95250">
              <a:solidFill>
                <a:srgbClr val="FFFFFF"/>
              </a:solidFill>
            </a:ln>
          </p:spPr>
          <p:txBody>
            <a:bodyPr wrap="square" lIns="0" tIns="0" rIns="0" bIns="0" rtlCol="0"/>
            <a:lstStyle/>
            <a:p>
              <a:endParaRPr sz="1634"/>
            </a:p>
          </p:txBody>
        </p:sp>
        <p:sp>
          <p:nvSpPr>
            <p:cNvPr id="8" name="object 8"/>
            <p:cNvSpPr/>
            <p:nvPr/>
          </p:nvSpPr>
          <p:spPr>
            <a:xfrm>
              <a:off x="755967" y="7739405"/>
              <a:ext cx="1548130" cy="0"/>
            </a:xfrm>
            <a:custGeom>
              <a:avLst/>
              <a:gdLst/>
              <a:ahLst/>
              <a:cxnLst/>
              <a:rect l="l" t="t" r="r" b="b"/>
              <a:pathLst>
                <a:path w="1548130">
                  <a:moveTo>
                    <a:pt x="1547993" y="0"/>
                  </a:moveTo>
                  <a:lnTo>
                    <a:pt x="0" y="0"/>
                  </a:lnTo>
                </a:path>
              </a:pathLst>
            </a:custGeom>
            <a:ln w="95250">
              <a:solidFill>
                <a:srgbClr val="FFFFFF"/>
              </a:solidFill>
            </a:ln>
          </p:spPr>
          <p:txBody>
            <a:bodyPr wrap="square" lIns="0" tIns="0" rIns="0" bIns="0" rtlCol="0"/>
            <a:lstStyle/>
            <a:p>
              <a:endParaRPr sz="1634"/>
            </a:p>
          </p:txBody>
        </p:sp>
        <p:sp>
          <p:nvSpPr>
            <p:cNvPr id="9" name="object 9"/>
            <p:cNvSpPr/>
            <p:nvPr/>
          </p:nvSpPr>
          <p:spPr>
            <a:xfrm>
              <a:off x="2256360" y="7244064"/>
              <a:ext cx="0" cy="543560"/>
            </a:xfrm>
            <a:custGeom>
              <a:avLst/>
              <a:gdLst/>
              <a:ahLst/>
              <a:cxnLst/>
              <a:rect l="l" t="t" r="r" b="b"/>
              <a:pathLst>
                <a:path h="543559">
                  <a:moveTo>
                    <a:pt x="0" y="542953"/>
                  </a:moveTo>
                  <a:lnTo>
                    <a:pt x="0" y="0"/>
                  </a:lnTo>
                </a:path>
              </a:pathLst>
            </a:custGeom>
            <a:ln w="95250">
              <a:solidFill>
                <a:srgbClr val="FFFFFF"/>
              </a:solidFill>
            </a:ln>
          </p:spPr>
          <p:txBody>
            <a:bodyPr wrap="square" lIns="0" tIns="0" rIns="0" bIns="0" rtlCol="0"/>
            <a:lstStyle/>
            <a:p>
              <a:endParaRPr sz="1634"/>
            </a:p>
          </p:txBody>
        </p:sp>
        <p:pic>
          <p:nvPicPr>
            <p:cNvPr id="10" name="object 10"/>
            <p:cNvPicPr/>
            <p:nvPr/>
          </p:nvPicPr>
          <p:blipFill>
            <a:blip r:embed="rId3" cstate="print"/>
            <a:stretch>
              <a:fillRect/>
            </a:stretch>
          </p:blipFill>
          <p:spPr>
            <a:xfrm>
              <a:off x="259671" y="205404"/>
              <a:ext cx="223241" cy="223241"/>
            </a:xfrm>
            <a:prstGeom prst="rect">
              <a:avLst/>
            </a:prstGeom>
          </p:spPr>
        </p:pic>
        <p:pic>
          <p:nvPicPr>
            <p:cNvPr id="11" name="object 11"/>
            <p:cNvPicPr/>
            <p:nvPr/>
          </p:nvPicPr>
          <p:blipFill>
            <a:blip r:embed="rId4" cstate="print"/>
            <a:stretch>
              <a:fillRect/>
            </a:stretch>
          </p:blipFill>
          <p:spPr>
            <a:xfrm>
              <a:off x="514554" y="205404"/>
              <a:ext cx="223244" cy="223241"/>
            </a:xfrm>
            <a:prstGeom prst="rect">
              <a:avLst/>
            </a:prstGeom>
          </p:spPr>
        </p:pic>
        <p:pic>
          <p:nvPicPr>
            <p:cNvPr id="12" name="object 12"/>
            <p:cNvPicPr/>
            <p:nvPr/>
          </p:nvPicPr>
          <p:blipFill>
            <a:blip r:embed="rId4" cstate="print"/>
            <a:stretch>
              <a:fillRect/>
            </a:stretch>
          </p:blipFill>
          <p:spPr>
            <a:xfrm>
              <a:off x="763173" y="205404"/>
              <a:ext cx="223241" cy="223241"/>
            </a:xfrm>
            <a:prstGeom prst="rect">
              <a:avLst/>
            </a:prstGeom>
          </p:spPr>
        </p:pic>
        <p:sp>
          <p:nvSpPr>
            <p:cNvPr id="13" name="object 13"/>
            <p:cNvSpPr/>
            <p:nvPr/>
          </p:nvSpPr>
          <p:spPr>
            <a:xfrm>
              <a:off x="755904" y="1864012"/>
              <a:ext cx="774065" cy="0"/>
            </a:xfrm>
            <a:custGeom>
              <a:avLst/>
              <a:gdLst/>
              <a:ahLst/>
              <a:cxnLst/>
              <a:rect l="l" t="t" r="r" b="b"/>
              <a:pathLst>
                <a:path w="774065">
                  <a:moveTo>
                    <a:pt x="774001" y="0"/>
                  </a:moveTo>
                  <a:lnTo>
                    <a:pt x="0" y="0"/>
                  </a:lnTo>
                </a:path>
              </a:pathLst>
            </a:custGeom>
            <a:ln w="95250">
              <a:solidFill>
                <a:srgbClr val="FFFFFF"/>
              </a:solidFill>
            </a:ln>
          </p:spPr>
          <p:txBody>
            <a:bodyPr wrap="square" lIns="0" tIns="0" rIns="0" bIns="0" rtlCol="0"/>
            <a:lstStyle/>
            <a:p>
              <a:endParaRPr sz="1634"/>
            </a:p>
          </p:txBody>
        </p:sp>
        <p:pic>
          <p:nvPicPr>
            <p:cNvPr id="14" name="object 14"/>
            <p:cNvPicPr/>
            <p:nvPr/>
          </p:nvPicPr>
          <p:blipFill>
            <a:blip r:embed="rId5" cstate="print"/>
            <a:stretch>
              <a:fillRect/>
            </a:stretch>
          </p:blipFill>
          <p:spPr>
            <a:xfrm>
              <a:off x="2966801" y="9055398"/>
              <a:ext cx="3381374" cy="1988597"/>
            </a:xfrm>
            <a:prstGeom prst="rect">
              <a:avLst/>
            </a:prstGeom>
          </p:spPr>
        </p:pic>
      </p:grpSp>
      <p:sp>
        <p:nvSpPr>
          <p:cNvPr id="15" name="object 15"/>
          <p:cNvSpPr txBox="1">
            <a:spLocks noGrp="1"/>
          </p:cNvSpPr>
          <p:nvPr>
            <p:ph type="title"/>
          </p:nvPr>
        </p:nvSpPr>
        <p:spPr>
          <a:xfrm>
            <a:off x="1184609" y="3654439"/>
            <a:ext cx="5158976" cy="2477924"/>
          </a:xfrm>
          <a:prstGeom prst="rect">
            <a:avLst/>
          </a:prstGeom>
        </p:spPr>
        <p:txBody>
          <a:bodyPr vert="horz" wrap="square" lIns="0" tIns="15560" rIns="0" bIns="0" rtlCol="0" anchor="ctr">
            <a:spAutoFit/>
          </a:bodyPr>
          <a:lstStyle/>
          <a:p>
            <a:pPr marL="11527">
              <a:lnSpc>
                <a:spcPct val="100000"/>
              </a:lnSpc>
              <a:spcBef>
                <a:spcPts val="123"/>
              </a:spcBef>
            </a:pPr>
            <a:r>
              <a:rPr lang="en-GB" sz="8000" b="1" spc="300" dirty="0">
                <a:solidFill>
                  <a:srgbClr val="F3F5F9"/>
                </a:solidFill>
                <a:effectLst>
                  <a:outerShdw blurRad="38100" dist="38100" dir="2700000" algn="tl">
                    <a:srgbClr val="000000">
                      <a:alpha val="43137"/>
                    </a:srgbClr>
                  </a:outerShdw>
                </a:effectLst>
                <a:latin typeface="Bebas Neue" panose="020B0606020202050201" pitchFamily="34" charset="0"/>
                <a:cs typeface="Aharoni" panose="02010803020104030203" pitchFamily="2" charset="-79"/>
              </a:rPr>
              <a:t>RECRUITMENT</a:t>
            </a:r>
            <a:br>
              <a:rPr lang="en-GB" sz="8000" b="1" spc="300" dirty="0">
                <a:solidFill>
                  <a:srgbClr val="F3F5F9"/>
                </a:solidFill>
                <a:effectLst>
                  <a:outerShdw blurRad="38100" dist="38100" dir="2700000" algn="tl">
                    <a:srgbClr val="000000">
                      <a:alpha val="43137"/>
                    </a:srgbClr>
                  </a:outerShdw>
                </a:effectLst>
                <a:latin typeface="Bebas Neue" panose="020B0606020202050201" pitchFamily="34" charset="0"/>
                <a:cs typeface="Aharoni" panose="02010803020104030203" pitchFamily="2" charset="-79"/>
              </a:rPr>
            </a:br>
            <a:r>
              <a:rPr lang="en-GB" sz="8000" b="1" spc="300" dirty="0">
                <a:solidFill>
                  <a:srgbClr val="F3F5F9"/>
                </a:solidFill>
                <a:effectLst>
                  <a:outerShdw blurRad="38100" dist="38100" dir="2700000" algn="tl">
                    <a:srgbClr val="000000">
                      <a:alpha val="43137"/>
                    </a:srgbClr>
                  </a:outerShdw>
                </a:effectLst>
                <a:latin typeface="Bebas Neue" panose="020B0606020202050201" pitchFamily="34" charset="0"/>
                <a:cs typeface="Aharoni" panose="02010803020104030203" pitchFamily="2" charset="-79"/>
              </a:rPr>
              <a:t>PACK</a:t>
            </a:r>
            <a:endParaRPr sz="8000" b="1" spc="300" dirty="0">
              <a:effectLst>
                <a:outerShdw blurRad="38100" dist="38100" dir="2700000" algn="tl">
                  <a:srgbClr val="000000">
                    <a:alpha val="43137"/>
                  </a:srgbClr>
                </a:outerShdw>
              </a:effectLst>
              <a:latin typeface="Bebas Neue" panose="020B0606020202050201" pitchFamily="34" charset="0"/>
              <a:cs typeface="Aharoni" panose="02010803020104030203" pitchFamily="2" charset="-79"/>
            </a:endParaRPr>
          </a:p>
        </p:txBody>
      </p:sp>
      <p:sp>
        <p:nvSpPr>
          <p:cNvPr id="17" name="object 17"/>
          <p:cNvSpPr txBox="1"/>
          <p:nvPr/>
        </p:nvSpPr>
        <p:spPr>
          <a:xfrm>
            <a:off x="1232298" y="6136665"/>
            <a:ext cx="1720839" cy="165207"/>
          </a:xfrm>
          <a:prstGeom prst="rect">
            <a:avLst/>
          </a:prstGeom>
        </p:spPr>
        <p:txBody>
          <a:bodyPr vert="horz" wrap="square" lIns="0" tIns="11526" rIns="0" bIns="0" rtlCol="0">
            <a:spAutoFit/>
          </a:bodyPr>
          <a:lstStyle/>
          <a:p>
            <a:pPr marL="11527">
              <a:spcBef>
                <a:spcPts val="91"/>
              </a:spcBef>
            </a:pPr>
            <a:r>
              <a:rPr sz="998" spc="118" dirty="0">
                <a:solidFill>
                  <a:srgbClr val="FFFFFF"/>
                </a:solidFill>
                <a:latin typeface="Tahoma"/>
                <a:cs typeface="Tahoma"/>
              </a:rPr>
              <a:t>H</a:t>
            </a:r>
            <a:r>
              <a:rPr sz="998" spc="-159" dirty="0">
                <a:solidFill>
                  <a:srgbClr val="FFFFFF"/>
                </a:solidFill>
                <a:latin typeface="Tahoma"/>
                <a:cs typeface="Tahoma"/>
              </a:rPr>
              <a:t> </a:t>
            </a:r>
            <a:r>
              <a:rPr sz="998" spc="132" dirty="0">
                <a:solidFill>
                  <a:srgbClr val="FFFFFF"/>
                </a:solidFill>
                <a:latin typeface="Tahoma"/>
                <a:cs typeface="Tahoma"/>
              </a:rPr>
              <a:t>A</a:t>
            </a:r>
            <a:r>
              <a:rPr sz="998" spc="-159" dirty="0">
                <a:solidFill>
                  <a:srgbClr val="FFFFFF"/>
                </a:solidFill>
                <a:latin typeface="Tahoma"/>
                <a:cs typeface="Tahoma"/>
              </a:rPr>
              <a:t> </a:t>
            </a:r>
            <a:r>
              <a:rPr sz="998" spc="91" dirty="0">
                <a:solidFill>
                  <a:srgbClr val="FFFFFF"/>
                </a:solidFill>
                <a:latin typeface="Tahoma"/>
                <a:cs typeface="Tahoma"/>
              </a:rPr>
              <a:t>R</a:t>
            </a:r>
            <a:r>
              <a:rPr sz="998" spc="-159" dirty="0">
                <a:solidFill>
                  <a:srgbClr val="FFFFFF"/>
                </a:solidFill>
                <a:latin typeface="Tahoma"/>
                <a:cs typeface="Tahoma"/>
              </a:rPr>
              <a:t> </a:t>
            </a:r>
            <a:r>
              <a:rPr sz="998" dirty="0">
                <a:solidFill>
                  <a:srgbClr val="FFFFFF"/>
                </a:solidFill>
                <a:latin typeface="Tahoma"/>
                <a:cs typeface="Tahoma"/>
              </a:rPr>
              <a:t>L</a:t>
            </a:r>
            <a:r>
              <a:rPr sz="998" spc="-159" dirty="0">
                <a:solidFill>
                  <a:srgbClr val="FFFFFF"/>
                </a:solidFill>
                <a:latin typeface="Tahoma"/>
                <a:cs typeface="Tahoma"/>
              </a:rPr>
              <a:t> </a:t>
            </a:r>
            <a:r>
              <a:rPr sz="998" spc="103" dirty="0">
                <a:solidFill>
                  <a:srgbClr val="FFFFFF"/>
                </a:solidFill>
                <a:latin typeface="Tahoma"/>
                <a:cs typeface="Tahoma"/>
              </a:rPr>
              <a:t>O</a:t>
            </a:r>
            <a:r>
              <a:rPr sz="998" spc="-154" dirty="0">
                <a:solidFill>
                  <a:srgbClr val="FFFFFF"/>
                </a:solidFill>
                <a:latin typeface="Tahoma"/>
                <a:cs typeface="Tahoma"/>
              </a:rPr>
              <a:t> </a:t>
            </a:r>
            <a:r>
              <a:rPr sz="998" spc="132" dirty="0">
                <a:solidFill>
                  <a:srgbClr val="FFFFFF"/>
                </a:solidFill>
                <a:latin typeface="Tahoma"/>
                <a:cs typeface="Tahoma"/>
              </a:rPr>
              <a:t>W</a:t>
            </a:r>
            <a:r>
              <a:rPr sz="998" spc="268" dirty="0">
                <a:solidFill>
                  <a:srgbClr val="FFFFFF"/>
                </a:solidFill>
                <a:latin typeface="Tahoma"/>
                <a:cs typeface="Tahoma"/>
              </a:rPr>
              <a:t> </a:t>
            </a:r>
            <a:r>
              <a:rPr sz="998" spc="113" dirty="0">
                <a:solidFill>
                  <a:srgbClr val="FFFFFF"/>
                </a:solidFill>
                <a:latin typeface="Tahoma"/>
                <a:cs typeface="Tahoma"/>
              </a:rPr>
              <a:t>P</a:t>
            </a:r>
            <a:r>
              <a:rPr sz="998" spc="-154" dirty="0">
                <a:solidFill>
                  <a:srgbClr val="FFFFFF"/>
                </a:solidFill>
                <a:latin typeface="Tahoma"/>
                <a:cs typeface="Tahoma"/>
              </a:rPr>
              <a:t> </a:t>
            </a:r>
            <a:r>
              <a:rPr sz="998" dirty="0">
                <a:solidFill>
                  <a:srgbClr val="FFFFFF"/>
                </a:solidFill>
                <a:latin typeface="Tahoma"/>
                <a:cs typeface="Tahoma"/>
              </a:rPr>
              <a:t>L</a:t>
            </a:r>
            <a:r>
              <a:rPr sz="998" spc="-159" dirty="0">
                <a:solidFill>
                  <a:srgbClr val="FFFFFF"/>
                </a:solidFill>
                <a:latin typeface="Tahoma"/>
                <a:cs typeface="Tahoma"/>
              </a:rPr>
              <a:t> </a:t>
            </a:r>
            <a:r>
              <a:rPr sz="998" spc="132" dirty="0">
                <a:solidFill>
                  <a:srgbClr val="FFFFFF"/>
                </a:solidFill>
                <a:latin typeface="Tahoma"/>
                <a:cs typeface="Tahoma"/>
              </a:rPr>
              <a:t>A</a:t>
            </a:r>
            <a:r>
              <a:rPr sz="998" spc="-159" dirty="0">
                <a:solidFill>
                  <a:srgbClr val="FFFFFF"/>
                </a:solidFill>
                <a:latin typeface="Tahoma"/>
                <a:cs typeface="Tahoma"/>
              </a:rPr>
              <a:t> </a:t>
            </a:r>
            <a:r>
              <a:rPr sz="998" spc="54" dirty="0">
                <a:solidFill>
                  <a:srgbClr val="FFFFFF"/>
                </a:solidFill>
                <a:latin typeface="Tahoma"/>
                <a:cs typeface="Tahoma"/>
              </a:rPr>
              <a:t>Y</a:t>
            </a:r>
            <a:r>
              <a:rPr sz="998" spc="-159" dirty="0">
                <a:solidFill>
                  <a:srgbClr val="FFFFFF"/>
                </a:solidFill>
                <a:latin typeface="Tahoma"/>
                <a:cs typeface="Tahoma"/>
              </a:rPr>
              <a:t> </a:t>
            </a:r>
            <a:r>
              <a:rPr sz="998" spc="118" dirty="0">
                <a:solidFill>
                  <a:srgbClr val="FFFFFF"/>
                </a:solidFill>
                <a:latin typeface="Tahoma"/>
                <a:cs typeface="Tahoma"/>
              </a:rPr>
              <a:t>H</a:t>
            </a:r>
            <a:r>
              <a:rPr sz="998" spc="-159" dirty="0">
                <a:solidFill>
                  <a:srgbClr val="FFFFFF"/>
                </a:solidFill>
                <a:latin typeface="Tahoma"/>
                <a:cs typeface="Tahoma"/>
              </a:rPr>
              <a:t> </a:t>
            </a:r>
            <a:r>
              <a:rPr sz="998" spc="103" dirty="0">
                <a:solidFill>
                  <a:srgbClr val="FFFFFF"/>
                </a:solidFill>
                <a:latin typeface="Tahoma"/>
                <a:cs typeface="Tahoma"/>
              </a:rPr>
              <a:t>O</a:t>
            </a:r>
            <a:r>
              <a:rPr sz="998" spc="-154" dirty="0">
                <a:solidFill>
                  <a:srgbClr val="FFFFFF"/>
                </a:solidFill>
                <a:latin typeface="Tahoma"/>
                <a:cs typeface="Tahoma"/>
              </a:rPr>
              <a:t> </a:t>
            </a:r>
            <a:r>
              <a:rPr sz="998" spc="103" dirty="0">
                <a:solidFill>
                  <a:srgbClr val="FFFFFF"/>
                </a:solidFill>
                <a:latin typeface="Tahoma"/>
                <a:cs typeface="Tahoma"/>
              </a:rPr>
              <a:t>U</a:t>
            </a:r>
            <a:r>
              <a:rPr sz="998" spc="-159" dirty="0">
                <a:solidFill>
                  <a:srgbClr val="FFFFFF"/>
                </a:solidFill>
                <a:latin typeface="Tahoma"/>
                <a:cs typeface="Tahoma"/>
              </a:rPr>
              <a:t> </a:t>
            </a:r>
            <a:r>
              <a:rPr sz="998" spc="59" dirty="0">
                <a:solidFill>
                  <a:srgbClr val="FFFFFF"/>
                </a:solidFill>
                <a:latin typeface="Tahoma"/>
                <a:cs typeface="Tahoma"/>
              </a:rPr>
              <a:t>S</a:t>
            </a:r>
            <a:r>
              <a:rPr sz="998" spc="-159" dirty="0">
                <a:solidFill>
                  <a:srgbClr val="FFFFFF"/>
                </a:solidFill>
                <a:latin typeface="Tahoma"/>
                <a:cs typeface="Tahoma"/>
              </a:rPr>
              <a:t> </a:t>
            </a:r>
            <a:r>
              <a:rPr sz="998" spc="54" dirty="0">
                <a:solidFill>
                  <a:srgbClr val="FFFFFF"/>
                </a:solidFill>
                <a:latin typeface="Tahoma"/>
                <a:cs typeface="Tahoma"/>
              </a:rPr>
              <a:t>E</a:t>
            </a:r>
            <a:endParaRPr sz="998" dirty="0">
              <a:latin typeface="Tahoma"/>
              <a:cs typeface="Tahoma"/>
            </a:endParaRPr>
          </a:p>
        </p:txBody>
      </p:sp>
      <p:sp>
        <p:nvSpPr>
          <p:cNvPr id="18" name="object 18"/>
          <p:cNvSpPr txBox="1"/>
          <p:nvPr/>
        </p:nvSpPr>
        <p:spPr>
          <a:xfrm>
            <a:off x="674592" y="2176199"/>
            <a:ext cx="2716690" cy="165207"/>
          </a:xfrm>
          <a:prstGeom prst="rect">
            <a:avLst/>
          </a:prstGeom>
        </p:spPr>
        <p:txBody>
          <a:bodyPr vert="horz" wrap="square" lIns="0" tIns="11526" rIns="0" bIns="0" rtlCol="0">
            <a:spAutoFit/>
          </a:bodyPr>
          <a:lstStyle/>
          <a:p>
            <a:pPr marL="11527">
              <a:spcBef>
                <a:spcPts val="91"/>
              </a:spcBef>
            </a:pPr>
            <a:r>
              <a:rPr sz="998" spc="132" dirty="0">
                <a:solidFill>
                  <a:srgbClr val="FFFFFF"/>
                </a:solidFill>
                <a:latin typeface="Tahoma"/>
                <a:cs typeface="Tahoma"/>
              </a:rPr>
              <a:t>W</a:t>
            </a:r>
            <a:r>
              <a:rPr sz="998" spc="-159" dirty="0">
                <a:solidFill>
                  <a:srgbClr val="FFFFFF"/>
                </a:solidFill>
                <a:latin typeface="Tahoma"/>
                <a:cs typeface="Tahoma"/>
              </a:rPr>
              <a:t> </a:t>
            </a:r>
            <a:r>
              <a:rPr sz="998" spc="132" dirty="0">
                <a:solidFill>
                  <a:srgbClr val="FFFFFF"/>
                </a:solidFill>
                <a:latin typeface="Tahoma"/>
                <a:cs typeface="Tahoma"/>
              </a:rPr>
              <a:t>W</a:t>
            </a:r>
            <a:r>
              <a:rPr sz="998" spc="-159" dirty="0">
                <a:solidFill>
                  <a:srgbClr val="FFFFFF"/>
                </a:solidFill>
                <a:latin typeface="Tahoma"/>
                <a:cs typeface="Tahoma"/>
              </a:rPr>
              <a:t> </a:t>
            </a:r>
            <a:r>
              <a:rPr sz="998" spc="132" dirty="0">
                <a:solidFill>
                  <a:srgbClr val="FFFFFF"/>
                </a:solidFill>
                <a:latin typeface="Tahoma"/>
                <a:cs typeface="Tahoma"/>
              </a:rPr>
              <a:t>W</a:t>
            </a:r>
            <a:r>
              <a:rPr sz="998" spc="-159" dirty="0">
                <a:solidFill>
                  <a:srgbClr val="FFFFFF"/>
                </a:solidFill>
                <a:latin typeface="Tahoma"/>
                <a:cs typeface="Tahoma"/>
              </a:rPr>
              <a:t> </a:t>
            </a:r>
            <a:r>
              <a:rPr sz="998" spc="-95" dirty="0">
                <a:solidFill>
                  <a:srgbClr val="FFFFFF"/>
                </a:solidFill>
                <a:latin typeface="Tahoma"/>
                <a:cs typeface="Tahoma"/>
              </a:rPr>
              <a:t>.</a:t>
            </a:r>
            <a:r>
              <a:rPr sz="998" spc="-159" dirty="0">
                <a:solidFill>
                  <a:srgbClr val="FFFFFF"/>
                </a:solidFill>
                <a:latin typeface="Tahoma"/>
                <a:cs typeface="Tahoma"/>
              </a:rPr>
              <a:t> </a:t>
            </a:r>
            <a:r>
              <a:rPr sz="998" spc="118" dirty="0">
                <a:solidFill>
                  <a:srgbClr val="FFFFFF"/>
                </a:solidFill>
                <a:latin typeface="Tahoma"/>
                <a:cs typeface="Tahoma"/>
              </a:rPr>
              <a:t>H</a:t>
            </a:r>
            <a:r>
              <a:rPr sz="998" spc="-159" dirty="0">
                <a:solidFill>
                  <a:srgbClr val="FFFFFF"/>
                </a:solidFill>
                <a:latin typeface="Tahoma"/>
                <a:cs typeface="Tahoma"/>
              </a:rPr>
              <a:t> </a:t>
            </a:r>
            <a:r>
              <a:rPr sz="998" spc="132" dirty="0">
                <a:solidFill>
                  <a:srgbClr val="FFFFFF"/>
                </a:solidFill>
                <a:latin typeface="Tahoma"/>
                <a:cs typeface="Tahoma"/>
              </a:rPr>
              <a:t>A</a:t>
            </a:r>
            <a:r>
              <a:rPr sz="998" spc="-154" dirty="0">
                <a:solidFill>
                  <a:srgbClr val="FFFFFF"/>
                </a:solidFill>
                <a:latin typeface="Tahoma"/>
                <a:cs typeface="Tahoma"/>
              </a:rPr>
              <a:t> </a:t>
            </a:r>
            <a:r>
              <a:rPr sz="998" spc="91" dirty="0">
                <a:solidFill>
                  <a:srgbClr val="FFFFFF"/>
                </a:solidFill>
                <a:latin typeface="Tahoma"/>
                <a:cs typeface="Tahoma"/>
              </a:rPr>
              <a:t>R</a:t>
            </a:r>
            <a:r>
              <a:rPr sz="998" spc="-159" dirty="0">
                <a:solidFill>
                  <a:srgbClr val="FFFFFF"/>
                </a:solidFill>
                <a:latin typeface="Tahoma"/>
                <a:cs typeface="Tahoma"/>
              </a:rPr>
              <a:t> </a:t>
            </a:r>
            <a:r>
              <a:rPr sz="998" dirty="0">
                <a:solidFill>
                  <a:srgbClr val="FFFFFF"/>
                </a:solidFill>
                <a:latin typeface="Tahoma"/>
                <a:cs typeface="Tahoma"/>
              </a:rPr>
              <a:t>L</a:t>
            </a:r>
            <a:r>
              <a:rPr sz="998" spc="-159" dirty="0">
                <a:solidFill>
                  <a:srgbClr val="FFFFFF"/>
                </a:solidFill>
                <a:latin typeface="Tahoma"/>
                <a:cs typeface="Tahoma"/>
              </a:rPr>
              <a:t> </a:t>
            </a:r>
            <a:r>
              <a:rPr sz="998" spc="103" dirty="0">
                <a:solidFill>
                  <a:srgbClr val="FFFFFF"/>
                </a:solidFill>
                <a:latin typeface="Tahoma"/>
                <a:cs typeface="Tahoma"/>
              </a:rPr>
              <a:t>O</a:t>
            </a:r>
            <a:r>
              <a:rPr sz="998" spc="-159" dirty="0">
                <a:solidFill>
                  <a:srgbClr val="FFFFFF"/>
                </a:solidFill>
                <a:latin typeface="Tahoma"/>
                <a:cs typeface="Tahoma"/>
              </a:rPr>
              <a:t> </a:t>
            </a:r>
            <a:r>
              <a:rPr sz="998" spc="132" dirty="0">
                <a:solidFill>
                  <a:srgbClr val="FFFFFF"/>
                </a:solidFill>
                <a:latin typeface="Tahoma"/>
                <a:cs typeface="Tahoma"/>
              </a:rPr>
              <a:t>W</a:t>
            </a:r>
            <a:r>
              <a:rPr sz="998" spc="-159" dirty="0">
                <a:solidFill>
                  <a:srgbClr val="FFFFFF"/>
                </a:solidFill>
                <a:latin typeface="Tahoma"/>
                <a:cs typeface="Tahoma"/>
              </a:rPr>
              <a:t> </a:t>
            </a:r>
            <a:r>
              <a:rPr sz="998" spc="113" dirty="0">
                <a:solidFill>
                  <a:srgbClr val="FFFFFF"/>
                </a:solidFill>
                <a:latin typeface="Tahoma"/>
                <a:cs typeface="Tahoma"/>
              </a:rPr>
              <a:t>P</a:t>
            </a:r>
            <a:r>
              <a:rPr sz="998" spc="-159" dirty="0">
                <a:solidFill>
                  <a:srgbClr val="FFFFFF"/>
                </a:solidFill>
                <a:latin typeface="Tahoma"/>
                <a:cs typeface="Tahoma"/>
              </a:rPr>
              <a:t> </a:t>
            </a:r>
            <a:r>
              <a:rPr sz="998" dirty="0">
                <a:solidFill>
                  <a:srgbClr val="FFFFFF"/>
                </a:solidFill>
                <a:latin typeface="Tahoma"/>
                <a:cs typeface="Tahoma"/>
              </a:rPr>
              <a:t>L</a:t>
            </a:r>
            <a:r>
              <a:rPr sz="998" spc="-154" dirty="0">
                <a:solidFill>
                  <a:srgbClr val="FFFFFF"/>
                </a:solidFill>
                <a:latin typeface="Tahoma"/>
                <a:cs typeface="Tahoma"/>
              </a:rPr>
              <a:t> </a:t>
            </a:r>
            <a:r>
              <a:rPr sz="998" spc="132" dirty="0">
                <a:solidFill>
                  <a:srgbClr val="FFFFFF"/>
                </a:solidFill>
                <a:latin typeface="Tahoma"/>
                <a:cs typeface="Tahoma"/>
              </a:rPr>
              <a:t>A</a:t>
            </a:r>
            <a:r>
              <a:rPr sz="998" spc="-159" dirty="0">
                <a:solidFill>
                  <a:srgbClr val="FFFFFF"/>
                </a:solidFill>
                <a:latin typeface="Tahoma"/>
                <a:cs typeface="Tahoma"/>
              </a:rPr>
              <a:t> </a:t>
            </a:r>
            <a:r>
              <a:rPr sz="998" spc="54" dirty="0">
                <a:solidFill>
                  <a:srgbClr val="FFFFFF"/>
                </a:solidFill>
                <a:latin typeface="Tahoma"/>
                <a:cs typeface="Tahoma"/>
              </a:rPr>
              <a:t>Y</a:t>
            </a:r>
            <a:r>
              <a:rPr sz="998" spc="-159" dirty="0">
                <a:solidFill>
                  <a:srgbClr val="FFFFFF"/>
                </a:solidFill>
                <a:latin typeface="Tahoma"/>
                <a:cs typeface="Tahoma"/>
              </a:rPr>
              <a:t> </a:t>
            </a:r>
            <a:r>
              <a:rPr sz="998" spc="118" dirty="0">
                <a:solidFill>
                  <a:srgbClr val="FFFFFF"/>
                </a:solidFill>
                <a:latin typeface="Tahoma"/>
                <a:cs typeface="Tahoma"/>
              </a:rPr>
              <a:t>H</a:t>
            </a:r>
            <a:r>
              <a:rPr sz="998" spc="-159" dirty="0">
                <a:solidFill>
                  <a:srgbClr val="FFFFFF"/>
                </a:solidFill>
                <a:latin typeface="Tahoma"/>
                <a:cs typeface="Tahoma"/>
              </a:rPr>
              <a:t> </a:t>
            </a:r>
            <a:r>
              <a:rPr sz="998" spc="103" dirty="0">
                <a:solidFill>
                  <a:srgbClr val="FFFFFF"/>
                </a:solidFill>
                <a:latin typeface="Tahoma"/>
                <a:cs typeface="Tahoma"/>
              </a:rPr>
              <a:t>O</a:t>
            </a:r>
            <a:r>
              <a:rPr sz="998" spc="-159" dirty="0">
                <a:solidFill>
                  <a:srgbClr val="FFFFFF"/>
                </a:solidFill>
                <a:latin typeface="Tahoma"/>
                <a:cs typeface="Tahoma"/>
              </a:rPr>
              <a:t> </a:t>
            </a:r>
            <a:r>
              <a:rPr sz="998" spc="103" dirty="0">
                <a:solidFill>
                  <a:srgbClr val="FFFFFF"/>
                </a:solidFill>
                <a:latin typeface="Tahoma"/>
                <a:cs typeface="Tahoma"/>
              </a:rPr>
              <a:t>U</a:t>
            </a:r>
            <a:r>
              <a:rPr sz="998" spc="-154" dirty="0">
                <a:solidFill>
                  <a:srgbClr val="FFFFFF"/>
                </a:solidFill>
                <a:latin typeface="Tahoma"/>
                <a:cs typeface="Tahoma"/>
              </a:rPr>
              <a:t> </a:t>
            </a:r>
            <a:r>
              <a:rPr sz="998" spc="59" dirty="0">
                <a:solidFill>
                  <a:srgbClr val="FFFFFF"/>
                </a:solidFill>
                <a:latin typeface="Tahoma"/>
                <a:cs typeface="Tahoma"/>
              </a:rPr>
              <a:t>S</a:t>
            </a:r>
            <a:r>
              <a:rPr sz="998" spc="-159" dirty="0">
                <a:solidFill>
                  <a:srgbClr val="FFFFFF"/>
                </a:solidFill>
                <a:latin typeface="Tahoma"/>
                <a:cs typeface="Tahoma"/>
              </a:rPr>
              <a:t> </a:t>
            </a:r>
            <a:r>
              <a:rPr sz="998" spc="100" dirty="0">
                <a:solidFill>
                  <a:srgbClr val="FFFFFF"/>
                </a:solidFill>
                <a:latin typeface="Tahoma"/>
                <a:cs typeface="Tahoma"/>
              </a:rPr>
              <a:t>E</a:t>
            </a:r>
            <a:r>
              <a:rPr sz="998" spc="-159" dirty="0">
                <a:solidFill>
                  <a:srgbClr val="FFFFFF"/>
                </a:solidFill>
                <a:latin typeface="Tahoma"/>
                <a:cs typeface="Tahoma"/>
              </a:rPr>
              <a:t> </a:t>
            </a:r>
            <a:r>
              <a:rPr sz="998" spc="-95" dirty="0">
                <a:solidFill>
                  <a:srgbClr val="FFFFFF"/>
                </a:solidFill>
                <a:latin typeface="Tahoma"/>
                <a:cs typeface="Tahoma"/>
              </a:rPr>
              <a:t>.</a:t>
            </a:r>
            <a:r>
              <a:rPr sz="998" spc="-159" dirty="0">
                <a:solidFill>
                  <a:srgbClr val="FFFFFF"/>
                </a:solidFill>
                <a:latin typeface="Tahoma"/>
                <a:cs typeface="Tahoma"/>
              </a:rPr>
              <a:t> </a:t>
            </a:r>
            <a:r>
              <a:rPr sz="998" spc="86" dirty="0">
                <a:solidFill>
                  <a:srgbClr val="FFFFFF"/>
                </a:solidFill>
                <a:latin typeface="Tahoma"/>
                <a:cs typeface="Tahoma"/>
              </a:rPr>
              <a:t>C</a:t>
            </a:r>
            <a:r>
              <a:rPr sz="998" spc="-159" dirty="0">
                <a:solidFill>
                  <a:srgbClr val="FFFFFF"/>
                </a:solidFill>
                <a:latin typeface="Tahoma"/>
                <a:cs typeface="Tahoma"/>
              </a:rPr>
              <a:t> </a:t>
            </a:r>
            <a:r>
              <a:rPr sz="998" spc="103" dirty="0">
                <a:solidFill>
                  <a:srgbClr val="FFFFFF"/>
                </a:solidFill>
                <a:latin typeface="Tahoma"/>
                <a:cs typeface="Tahoma"/>
              </a:rPr>
              <a:t>O</a:t>
            </a:r>
            <a:r>
              <a:rPr sz="998" spc="-159" dirty="0">
                <a:solidFill>
                  <a:srgbClr val="FFFFFF"/>
                </a:solidFill>
                <a:latin typeface="Tahoma"/>
                <a:cs typeface="Tahoma"/>
              </a:rPr>
              <a:t> </a:t>
            </a:r>
            <a:r>
              <a:rPr sz="998" spc="-95" dirty="0">
                <a:solidFill>
                  <a:srgbClr val="FFFFFF"/>
                </a:solidFill>
                <a:latin typeface="Tahoma"/>
                <a:cs typeface="Tahoma"/>
              </a:rPr>
              <a:t>.</a:t>
            </a:r>
            <a:r>
              <a:rPr sz="998" spc="-154" dirty="0">
                <a:solidFill>
                  <a:srgbClr val="FFFFFF"/>
                </a:solidFill>
                <a:latin typeface="Tahoma"/>
                <a:cs typeface="Tahoma"/>
              </a:rPr>
              <a:t> </a:t>
            </a:r>
            <a:r>
              <a:rPr sz="998" spc="103" dirty="0">
                <a:solidFill>
                  <a:srgbClr val="FFFFFF"/>
                </a:solidFill>
                <a:latin typeface="Tahoma"/>
                <a:cs typeface="Tahoma"/>
              </a:rPr>
              <a:t>U</a:t>
            </a:r>
            <a:r>
              <a:rPr sz="998" spc="-159" dirty="0">
                <a:solidFill>
                  <a:srgbClr val="FFFFFF"/>
                </a:solidFill>
                <a:latin typeface="Tahoma"/>
                <a:cs typeface="Tahoma"/>
              </a:rPr>
              <a:t> </a:t>
            </a:r>
            <a:r>
              <a:rPr sz="998" spc="9" dirty="0">
                <a:solidFill>
                  <a:srgbClr val="FFFFFF"/>
                </a:solidFill>
                <a:latin typeface="Tahoma"/>
                <a:cs typeface="Tahoma"/>
              </a:rPr>
              <a:t>K</a:t>
            </a:r>
            <a:endParaRPr sz="998" dirty="0">
              <a:latin typeface="Tahoma"/>
              <a:cs typeface="Tahoma"/>
            </a:endParaRPr>
          </a:p>
        </p:txBody>
      </p:sp>
      <p:pic>
        <p:nvPicPr>
          <p:cNvPr id="16" name="Picture 15">
            <a:extLst>
              <a:ext uri="{FF2B5EF4-FFF2-40B4-BE49-F238E27FC236}">
                <a16:creationId xmlns:a16="http://schemas.microsoft.com/office/drawing/2014/main" id="{E644FB09-FFE7-56E5-FC7E-309224968D53}"/>
              </a:ext>
            </a:extLst>
          </p:cNvPr>
          <p:cNvPicPr>
            <a:picLocks noChangeAspect="1"/>
          </p:cNvPicPr>
          <p:nvPr/>
        </p:nvPicPr>
        <p:blipFill>
          <a:blip r:embed="rId6">
            <a:alphaModFix/>
            <a:extLst>
              <a:ext uri="{BEBA8EAE-BF5A-486C-A8C5-ECC9F3942E4B}">
                <a14:imgProps xmlns:a14="http://schemas.microsoft.com/office/drawing/2010/main">
                  <a14:imgLayer r:embed="rId7">
                    <a14:imgEffect>
                      <a14:colorTemperature colorTemp="6252"/>
                    </a14:imgEffect>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rcRect/>
          <a:stretch/>
        </p:blipFill>
        <p:spPr>
          <a:xfrm>
            <a:off x="5641357" y="9274628"/>
            <a:ext cx="1025430" cy="46144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6863763" cy="3930358"/>
          </a:xfrm>
          <a:custGeom>
            <a:avLst/>
            <a:gdLst/>
            <a:ahLst/>
            <a:cxnLst/>
            <a:rect l="l" t="t" r="r" b="b"/>
            <a:pathLst>
              <a:path w="7562850" h="5026660">
                <a:moveTo>
                  <a:pt x="7562849" y="5026590"/>
                </a:moveTo>
                <a:lnTo>
                  <a:pt x="0" y="5026590"/>
                </a:lnTo>
                <a:lnTo>
                  <a:pt x="0" y="0"/>
                </a:lnTo>
                <a:lnTo>
                  <a:pt x="7562849" y="0"/>
                </a:lnTo>
                <a:lnTo>
                  <a:pt x="7562849" y="5026590"/>
                </a:lnTo>
                <a:close/>
              </a:path>
            </a:pathLst>
          </a:custGeom>
          <a:solidFill>
            <a:srgbClr val="FF0166"/>
          </a:solidFill>
        </p:spPr>
        <p:txBody>
          <a:bodyPr wrap="square" lIns="0" tIns="0" rIns="0" bIns="0" rtlCol="0"/>
          <a:lstStyle/>
          <a:p>
            <a:endParaRPr sz="1634">
              <a:solidFill>
                <a:srgbClr val="FF0166"/>
              </a:solidFill>
            </a:endParaRPr>
          </a:p>
        </p:txBody>
      </p:sp>
      <p:sp>
        <p:nvSpPr>
          <p:cNvPr id="6" name="object 6"/>
          <p:cNvSpPr txBox="1">
            <a:spLocks noGrp="1"/>
          </p:cNvSpPr>
          <p:nvPr>
            <p:ph type="title"/>
          </p:nvPr>
        </p:nvSpPr>
        <p:spPr>
          <a:xfrm>
            <a:off x="152766" y="1819291"/>
            <a:ext cx="6195146" cy="2154609"/>
          </a:xfrm>
          <a:prstGeom prst="rect">
            <a:avLst/>
          </a:prstGeom>
        </p:spPr>
        <p:txBody>
          <a:bodyPr vert="horz" wrap="square" lIns="0" tIns="348087" rIns="0" bIns="0" rtlCol="0" anchor="ctr">
            <a:spAutoFit/>
          </a:bodyPr>
          <a:lstStyle/>
          <a:p>
            <a:pPr marL="11527" marR="4611">
              <a:lnSpc>
                <a:spcPct val="71600"/>
              </a:lnSpc>
              <a:spcBef>
                <a:spcPts val="2741"/>
              </a:spcBef>
            </a:pPr>
            <a:r>
              <a:rPr sz="7760" b="1" spc="-150" dirty="0">
                <a:solidFill>
                  <a:srgbClr val="FFFFFF"/>
                </a:solidFill>
                <a:latin typeface="Bebas Neue" panose="020B0606020202050201" pitchFamily="34" charset="0"/>
                <a:cs typeface="Aharoni" panose="02010803020104030203" pitchFamily="2" charset="-79"/>
              </a:rPr>
              <a:t>HELLO &amp; </a:t>
            </a:r>
            <a:br>
              <a:rPr lang="en-GB" sz="7760" b="1" spc="-150" dirty="0">
                <a:solidFill>
                  <a:srgbClr val="FFFFFF"/>
                </a:solidFill>
                <a:latin typeface="Bebas Neue" panose="020B0606020202050201" pitchFamily="34" charset="0"/>
                <a:cs typeface="Aharoni" panose="02010803020104030203" pitchFamily="2" charset="-79"/>
              </a:rPr>
            </a:br>
            <a:r>
              <a:rPr sz="7760" b="1" spc="-150" dirty="0">
                <a:solidFill>
                  <a:srgbClr val="FFFFFF"/>
                </a:solidFill>
                <a:latin typeface="Bebas Neue" panose="020B0606020202050201" pitchFamily="34" charset="0"/>
                <a:cs typeface="Aharoni" panose="02010803020104030203" pitchFamily="2" charset="-79"/>
              </a:rPr>
              <a:t>WELCOME</a:t>
            </a:r>
            <a:endParaRPr sz="7760" b="1" spc="-150" dirty="0">
              <a:latin typeface="Bebas Neue" panose="020B0606020202050201" pitchFamily="34" charset="0"/>
              <a:cs typeface="Aharoni" panose="02010803020104030203" pitchFamily="2" charset="-79"/>
            </a:endParaRPr>
          </a:p>
        </p:txBody>
      </p:sp>
      <p:sp>
        <p:nvSpPr>
          <p:cNvPr id="9" name="TextBox 8">
            <a:extLst>
              <a:ext uri="{FF2B5EF4-FFF2-40B4-BE49-F238E27FC236}">
                <a16:creationId xmlns:a16="http://schemas.microsoft.com/office/drawing/2014/main" id="{E9C58036-A7CB-C008-433C-07C0638A753B}"/>
              </a:ext>
            </a:extLst>
          </p:cNvPr>
          <p:cNvSpPr txBox="1"/>
          <p:nvPr/>
        </p:nvSpPr>
        <p:spPr>
          <a:xfrm>
            <a:off x="0" y="4017443"/>
            <a:ext cx="6858000" cy="5924699"/>
          </a:xfrm>
          <a:prstGeom prst="rect">
            <a:avLst/>
          </a:prstGeom>
          <a:noFill/>
        </p:spPr>
        <p:txBody>
          <a:bodyPr wrap="square" rtlCol="0">
            <a:spAutoFit/>
          </a:bodyPr>
          <a:lstStyle/>
          <a:p>
            <a:r>
              <a:rPr lang="en-GB" dirty="0"/>
              <a:t>MESSAGE FROM THE ARTISTIC DIRECTOR</a:t>
            </a:r>
          </a:p>
          <a:p>
            <a:endParaRPr lang="en-GB" sz="1100" dirty="0"/>
          </a:p>
          <a:p>
            <a:r>
              <a:rPr lang="en-GB" sz="1400" dirty="0"/>
              <a:t>Thank you for your interest in the Finance Manager position at Harlow Playhouse. We are excited to welcome a new member to our dedicated team, and I’m thrilled to share with you a bit about who we are and what we stand for.</a:t>
            </a:r>
          </a:p>
          <a:p>
            <a:endParaRPr lang="en-GB" sz="1400" dirty="0"/>
          </a:p>
          <a:p>
            <a:r>
              <a:rPr lang="en-GB" sz="1400" dirty="0"/>
              <a:t>At Harlow Playhouse, we believe in the transformative power of the arts. Our theatre is not just a venue; it is a vibrant community hub where creativity thrives and diverse voices are celebrated. From our innovative productions to our community outreach programs, every aspect of our work is driven by a commitment to artistic excellence and inclusivity.</a:t>
            </a:r>
          </a:p>
          <a:p>
            <a:endParaRPr lang="en-GB" sz="1400" dirty="0"/>
          </a:p>
          <a:p>
            <a:r>
              <a:rPr lang="en-GB" sz="1400" dirty="0"/>
              <a:t>None of this would be possible without the exceptional team of people who work here. The finance role is key to our goal of efficient service delivery. The successful candidate will be part of a respected and dynamic team at a venue with a strong community focus, you will join us at a time of exciting growth and local development and have an opportunity to influence the financial strategy and success of a key cultural institution.</a:t>
            </a:r>
          </a:p>
          <a:p>
            <a:endParaRPr lang="en-GB" sz="1400" dirty="0"/>
          </a:p>
          <a:p>
            <a:r>
              <a:rPr lang="en-GB" sz="1400" dirty="0"/>
              <a:t>People are centre stage of everything we do at Harlow Playhouse, and we built our culture on our core values; relevant, resilient, inspiring, innovative. Everyone is welcome at Harlow Playhouse, whatever your background or experience, and we look forward to your application.</a:t>
            </a:r>
          </a:p>
          <a:p>
            <a:endParaRPr lang="en-GB" sz="1400" dirty="0"/>
          </a:p>
          <a:p>
            <a:r>
              <a:rPr lang="en-GB" sz="1400" dirty="0"/>
              <a:t>Best of luck!</a:t>
            </a:r>
          </a:p>
          <a:p>
            <a:endParaRPr lang="en-GB" sz="1400" dirty="0"/>
          </a:p>
          <a:p>
            <a:r>
              <a:rPr lang="en-GB" sz="1400" dirty="0"/>
              <a:t>Rory </a:t>
            </a:r>
          </a:p>
        </p:txBody>
      </p:sp>
      <p:pic>
        <p:nvPicPr>
          <p:cNvPr id="2" name="Picture 1">
            <a:extLst>
              <a:ext uri="{FF2B5EF4-FFF2-40B4-BE49-F238E27FC236}">
                <a16:creationId xmlns:a16="http://schemas.microsoft.com/office/drawing/2014/main" id="{401CB876-CD11-B624-658C-B37400840EE1}"/>
              </a:ext>
            </a:extLst>
          </p:cNvPr>
          <p:cNvPicPr>
            <a:picLocks noChangeAspect="1"/>
          </p:cNvPicPr>
          <p:nvPr/>
        </p:nvPicPr>
        <p:blipFill rotWithShape="1">
          <a:blip r:embed="rId2"/>
          <a:srcRect l="11600" t="8736" r="16400" b="8736"/>
          <a:stretch/>
        </p:blipFill>
        <p:spPr>
          <a:xfrm>
            <a:off x="3429000" y="0"/>
            <a:ext cx="3429000" cy="39303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uilding with a glass wall&#10;&#10;Description automatically generated">
            <a:extLst>
              <a:ext uri="{FF2B5EF4-FFF2-40B4-BE49-F238E27FC236}">
                <a16:creationId xmlns:a16="http://schemas.microsoft.com/office/drawing/2014/main" id="{382AFA92-A992-5B93-C125-AB1A083F57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3858115"/>
          </a:xfrm>
          <a:prstGeom prst="rect">
            <a:avLst/>
          </a:prstGeom>
        </p:spPr>
      </p:pic>
      <p:sp>
        <p:nvSpPr>
          <p:cNvPr id="4" name="object 5">
            <a:extLst>
              <a:ext uri="{FF2B5EF4-FFF2-40B4-BE49-F238E27FC236}">
                <a16:creationId xmlns:a16="http://schemas.microsoft.com/office/drawing/2014/main" id="{F1F36BC1-1920-D443-5E55-88D8BD6CAF72}"/>
              </a:ext>
            </a:extLst>
          </p:cNvPr>
          <p:cNvSpPr txBox="1">
            <a:spLocks/>
          </p:cNvSpPr>
          <p:nvPr/>
        </p:nvSpPr>
        <p:spPr>
          <a:xfrm>
            <a:off x="219347" y="4071475"/>
            <a:ext cx="2013857" cy="690574"/>
          </a:xfrm>
          <a:prstGeom prst="rect">
            <a:avLst/>
          </a:prstGeom>
        </p:spPr>
        <p:txBody>
          <a:bodyPr vert="horz" wrap="square" lIns="0" tIns="13335" rIns="0" bIns="0" rtlCol="0" anchor="b">
            <a:sp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12700" algn="l">
              <a:lnSpc>
                <a:spcPct val="100000"/>
              </a:lnSpc>
              <a:spcBef>
                <a:spcPts val="105"/>
              </a:spcBef>
              <a:tabLst>
                <a:tab pos="1438275" algn="l"/>
              </a:tabLst>
            </a:pPr>
            <a:r>
              <a:rPr lang="en-GB" sz="4400" spc="140" dirty="0">
                <a:solidFill>
                  <a:srgbClr val="FF0166"/>
                </a:solidFill>
                <a:latin typeface="Bebas Neue" panose="020B0606020202050201" pitchFamily="34" charset="0"/>
              </a:rPr>
              <a:t>ABOUT </a:t>
            </a:r>
            <a:r>
              <a:rPr lang="en-GB" sz="4400" spc="65" dirty="0">
                <a:solidFill>
                  <a:srgbClr val="FF0166"/>
                </a:solidFill>
                <a:latin typeface="Bebas Neue" panose="020B0606020202050201" pitchFamily="34" charset="0"/>
              </a:rPr>
              <a:t>US</a:t>
            </a:r>
            <a:endParaRPr lang="en-GB" sz="4400" dirty="0">
              <a:solidFill>
                <a:srgbClr val="FF0166"/>
              </a:solidFill>
              <a:latin typeface="Bebas Neue" panose="020B0606020202050201" pitchFamily="34" charset="0"/>
            </a:endParaRPr>
          </a:p>
        </p:txBody>
      </p:sp>
      <p:sp>
        <p:nvSpPr>
          <p:cNvPr id="2" name="TextBox 1">
            <a:extLst>
              <a:ext uri="{FF2B5EF4-FFF2-40B4-BE49-F238E27FC236}">
                <a16:creationId xmlns:a16="http://schemas.microsoft.com/office/drawing/2014/main" id="{F24E8411-E944-CC2B-7FCF-52B8F99BD4A5}"/>
              </a:ext>
            </a:extLst>
          </p:cNvPr>
          <p:cNvSpPr txBox="1"/>
          <p:nvPr/>
        </p:nvSpPr>
        <p:spPr>
          <a:xfrm>
            <a:off x="124913" y="4738738"/>
            <a:ext cx="6608174" cy="4832092"/>
          </a:xfrm>
          <a:prstGeom prst="rect">
            <a:avLst/>
          </a:prstGeom>
          <a:noFill/>
        </p:spPr>
        <p:txBody>
          <a:bodyPr wrap="square" rtlCol="0">
            <a:spAutoFit/>
          </a:bodyPr>
          <a:lstStyle/>
          <a:p>
            <a:r>
              <a:rPr lang="en-GB" sz="1400" dirty="0"/>
              <a:t>Harlow is one of the most economically productive and fastest-growing places in the UK. Arts and Culture is significant in Harlow’s history, today and in the future. </a:t>
            </a:r>
          </a:p>
          <a:p>
            <a:endParaRPr lang="en-GB" sz="1400" dirty="0"/>
          </a:p>
          <a:p>
            <a:r>
              <a:rPr lang="en-GB" sz="1400" dirty="0"/>
              <a:t>Harlow has an impressive history as far as the arts are concerned, stretching right back to the town’s beginnings. Long before The Playhouse was opened, there were numerous local groups covering all aspects of the arts, especially drama. At one time, over 15 drama groups were operating in Harlow, and the competition between them meant that standards became extremely high – so high, in fact, that Harlow companies regularly took the main awards at the annual British Drama League Festivals. </a:t>
            </a:r>
          </a:p>
          <a:p>
            <a:endParaRPr lang="en-GB" sz="1400" dirty="0"/>
          </a:p>
          <a:p>
            <a:r>
              <a:rPr lang="en-GB" sz="1400" dirty="0"/>
              <a:t>Music also has always been very important in Harlow – the Alberni String Quartet were the town’s own professional musicians-in-residence and are now world-famous, while groups like Harlow Chorus and </a:t>
            </a:r>
            <a:r>
              <a:rPr lang="en-GB" sz="1400" dirty="0" err="1"/>
              <a:t>Netteswell</a:t>
            </a:r>
            <a:r>
              <a:rPr lang="en-GB" sz="1400" dirty="0"/>
              <a:t> Band continue to live up to their reputation for excellence. Dance, particularly ballet, has had a strong presence in Harlow since Leo Kersley established the town’s first ballet school in 1959.</a:t>
            </a:r>
          </a:p>
          <a:p>
            <a:endParaRPr lang="en-GB" sz="1400" dirty="0"/>
          </a:p>
          <a:p>
            <a:r>
              <a:rPr lang="en-GB" sz="1400" dirty="0"/>
              <a:t>The Playhouse was the result of a long campaign for a proper venue for all the performing arts. In November 1957, a Theatre Working Party was set up by local theatrical figures, but it wasn’t until April 1970 that the foundation stone for The Playhouse was finally laid by Jennie Lee, then Minister for the Arts. </a:t>
            </a:r>
          </a:p>
          <a:p>
            <a:endParaRPr lang="en-GB" sz="1400" dirty="0"/>
          </a:p>
        </p:txBody>
      </p:sp>
    </p:spTree>
    <p:extLst>
      <p:ext uri="{BB962C8B-B14F-4D97-AF65-F5344CB8AC3E}">
        <p14:creationId xmlns:p14="http://schemas.microsoft.com/office/powerpoint/2010/main" val="174232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9ED1B0-B9C3-014F-07CC-B4B2BE7CCA56}"/>
              </a:ext>
            </a:extLst>
          </p:cNvPr>
          <p:cNvPicPr>
            <a:picLocks noChangeAspect="1"/>
          </p:cNvPicPr>
          <p:nvPr/>
        </p:nvPicPr>
        <p:blipFill>
          <a:blip r:embed="rId2"/>
          <a:stretch>
            <a:fillRect/>
          </a:stretch>
        </p:blipFill>
        <p:spPr>
          <a:xfrm>
            <a:off x="0" y="7104222"/>
            <a:ext cx="6858000" cy="2801778"/>
          </a:xfrm>
          <a:prstGeom prst="rect">
            <a:avLst/>
          </a:prstGeom>
        </p:spPr>
      </p:pic>
      <p:sp>
        <p:nvSpPr>
          <p:cNvPr id="8" name="TextBox 7">
            <a:extLst>
              <a:ext uri="{FF2B5EF4-FFF2-40B4-BE49-F238E27FC236}">
                <a16:creationId xmlns:a16="http://schemas.microsoft.com/office/drawing/2014/main" id="{009BDA25-F7FC-D932-0AF0-5B875F0F481F}"/>
              </a:ext>
            </a:extLst>
          </p:cNvPr>
          <p:cNvSpPr txBox="1"/>
          <p:nvPr/>
        </p:nvSpPr>
        <p:spPr>
          <a:xfrm>
            <a:off x="152400" y="229077"/>
            <a:ext cx="6583680" cy="6555641"/>
          </a:xfrm>
          <a:prstGeom prst="rect">
            <a:avLst/>
          </a:prstGeom>
          <a:noFill/>
        </p:spPr>
        <p:txBody>
          <a:bodyPr wrap="square" rtlCol="0">
            <a:spAutoFit/>
          </a:bodyPr>
          <a:lstStyle/>
          <a:p>
            <a:r>
              <a:rPr lang="en-GB" sz="1400" dirty="0"/>
              <a:t>The theatre was to be a service of Harlow Council, as it still is today, and the building of it was to be funded by a number of bodies, including Harlow Development Corporation, the Arts Council of Great Britain, the British Film Institute and Essex County Council. The first Box Office (a hut which stood where the shop Iceland is now) opened in June 1971, and The Playhouse itself finally opened on 1st November 1971 with a Gala Show starring the young Scottish entertainer, Lulu.</a:t>
            </a:r>
          </a:p>
          <a:p>
            <a:endParaRPr lang="en-GB" sz="1400" dirty="0"/>
          </a:p>
          <a:p>
            <a:r>
              <a:rPr lang="en-GB" sz="1400" dirty="0"/>
              <a:t>Rory Davies (Artistic Director) now leads a talented and dedicated team of around 20 full and part time staff, and we employ a vast pool of freelance artists, practitioners, casual staff, and volunteers. We provide a programme of quality wide-ranging work across our 400-seat and 120-seat theatres, as well as other reach-out locations, and provide space and support to many artists, groups and companies throughout the year in our three dynamic studio spaces.</a:t>
            </a:r>
          </a:p>
          <a:p>
            <a:endParaRPr lang="en-GB" sz="1400" dirty="0"/>
          </a:p>
          <a:p>
            <a:r>
              <a:rPr lang="en-GB" sz="1400" dirty="0"/>
              <a:t>As a leading cultural hub Harlow Playhouse continues to commission, produce, co-produce, seed-fund and support a number of artists. We encourage our participants to use Arts and Culture to support their healthy living as a self-help service providing signposting as a first line intervention. We also support young people in accessing and participating in arts programmes through our local and national cultural partnerships.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5F5F5"/>
              </a:solidFill>
              <a:effectLst/>
              <a:uLnTx/>
              <a:uFillTx/>
              <a:latin typeface="Poppins" panose="00000500000000000000" pitchFamily="2" charset="0"/>
              <a:ea typeface="+mn-ea"/>
              <a:cs typeface="Poppins" panose="00000500000000000000" pitchFamily="2" charset="0"/>
            </a:endParaRPr>
          </a:p>
          <a:p>
            <a:pPr defTabSz="914400">
              <a:defRPr/>
            </a:pPr>
            <a:r>
              <a:rPr lang="en-GB" sz="1400" dirty="0"/>
              <a:t>Our mission at Harlow Playhouse is to create a vibrant, wide ranging programme; work with a social conscience, healthy living, positive wellbeing, and provide a platform for participation in the arts.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F5F5F5"/>
              </a:solidFill>
              <a:latin typeface="Poppins" panose="00000500000000000000" pitchFamily="2" charset="0"/>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FF0166"/>
              </a:solidFill>
              <a:effectLst/>
              <a:uLnTx/>
              <a:uFillTx/>
              <a:latin typeface="Bebas Neue" panose="020B0606020202050201" pitchFamily="34" charset="0"/>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FF0166"/>
                </a:solidFill>
                <a:effectLst/>
                <a:uLnTx/>
                <a:uFillTx/>
                <a:latin typeface="Bebas Neue" panose="020B0606020202050201" pitchFamily="34" charset="0"/>
                <a:cs typeface="Poppins" panose="00000500000000000000" pitchFamily="2" charset="0"/>
              </a:rPr>
              <a:t>Relevant </a:t>
            </a:r>
            <a:r>
              <a:rPr kumimoji="0" lang="en-GB" sz="3200" b="0" i="0" u="none" strike="noStrike" kern="1200" cap="none" spc="0" normalizeH="0" baseline="0" noProof="0" dirty="0">
                <a:ln>
                  <a:noFill/>
                </a:ln>
                <a:solidFill>
                  <a:srgbClr val="FF0166"/>
                </a:solidFill>
                <a:effectLst/>
                <a:uLnTx/>
                <a:uFillTx/>
                <a:latin typeface="Bebas Neue" panose="020B0606020202050201" pitchFamily="34" charset="0"/>
                <a:ea typeface="Calibri" panose="020F0502020204030204" pitchFamily="34" charset="0"/>
                <a:cs typeface="Times New Roman" panose="02020603050405020304" pitchFamily="18" charset="0"/>
              </a:rPr>
              <a:t>– </a:t>
            </a:r>
            <a:r>
              <a:rPr kumimoji="0" lang="en-GB" sz="3200" b="0" i="0" u="none" strike="noStrike" kern="1200" cap="none" spc="0" normalizeH="0" baseline="0" noProof="0" dirty="0">
                <a:ln>
                  <a:noFill/>
                </a:ln>
                <a:solidFill>
                  <a:srgbClr val="FF0166"/>
                </a:solidFill>
                <a:effectLst/>
                <a:uLnTx/>
                <a:uFillTx/>
                <a:latin typeface="Bebas Neue" panose="020B0606020202050201" pitchFamily="34" charset="0"/>
                <a:cs typeface="Poppins" panose="00000500000000000000" pitchFamily="2" charset="0"/>
              </a:rPr>
              <a:t>Resilient</a:t>
            </a:r>
            <a:r>
              <a:rPr kumimoji="0" lang="en-GB" sz="3200" b="0" i="0" u="none" strike="noStrike" kern="1200" cap="none" spc="0" normalizeH="0" baseline="0" noProof="0" dirty="0">
                <a:ln>
                  <a:noFill/>
                </a:ln>
                <a:solidFill>
                  <a:srgbClr val="FF0166"/>
                </a:solidFill>
                <a:effectLst/>
                <a:uLnTx/>
                <a:uFillTx/>
                <a:latin typeface="Bebas Neue" panose="020B0606020202050201" pitchFamily="34" charset="0"/>
                <a:ea typeface="Calibri" panose="020F0502020204030204" pitchFamily="34" charset="0"/>
                <a:cs typeface="Times New Roman" panose="02020603050405020304" pitchFamily="18" charset="0"/>
              </a:rPr>
              <a:t> – </a:t>
            </a:r>
            <a:r>
              <a:rPr kumimoji="0" lang="en-GB" sz="3200" b="0" i="0" u="none" strike="noStrike" kern="1200" cap="none" spc="0" normalizeH="0" baseline="0" noProof="0" dirty="0">
                <a:ln>
                  <a:noFill/>
                </a:ln>
                <a:solidFill>
                  <a:srgbClr val="FF0166"/>
                </a:solidFill>
                <a:effectLst/>
                <a:uLnTx/>
                <a:uFillTx/>
                <a:latin typeface="Bebas Neue" panose="020B0606020202050201" pitchFamily="34" charset="0"/>
                <a:cs typeface="Poppins" panose="00000500000000000000" pitchFamily="2" charset="0"/>
              </a:rPr>
              <a:t>Inspiring</a:t>
            </a:r>
            <a:r>
              <a:rPr kumimoji="0" lang="en-GB" sz="3200" b="0" i="0" u="none" strike="noStrike" kern="1200" cap="none" spc="0" normalizeH="0" baseline="0" noProof="0" dirty="0">
                <a:ln>
                  <a:noFill/>
                </a:ln>
                <a:solidFill>
                  <a:srgbClr val="FF0166"/>
                </a:solidFill>
                <a:effectLst/>
                <a:uLnTx/>
                <a:uFillTx/>
                <a:latin typeface="Bebas Neue" panose="020B0606020202050201" pitchFamily="34" charset="0"/>
                <a:ea typeface="Calibri" panose="020F0502020204030204" pitchFamily="34" charset="0"/>
                <a:cs typeface="Times New Roman" panose="02020603050405020304" pitchFamily="18" charset="0"/>
              </a:rPr>
              <a:t> - </a:t>
            </a:r>
            <a:r>
              <a:rPr kumimoji="0" lang="en-GB" sz="3200" b="0" i="0" u="none" strike="noStrike" kern="1200" cap="none" spc="0" normalizeH="0" baseline="0" noProof="0" dirty="0">
                <a:ln>
                  <a:noFill/>
                </a:ln>
                <a:solidFill>
                  <a:srgbClr val="FF0166"/>
                </a:solidFill>
                <a:effectLst/>
                <a:uLnTx/>
                <a:uFillTx/>
                <a:latin typeface="Bebas Neue" panose="020B0606020202050201" pitchFamily="34" charset="0"/>
                <a:cs typeface="Poppins" panose="00000500000000000000" pitchFamily="2" charset="0"/>
              </a:rPr>
              <a:t>Innovative</a:t>
            </a:r>
            <a:r>
              <a:rPr kumimoji="0" lang="en-GB" sz="3200" b="0" i="0" u="none" strike="noStrike" kern="1200" cap="none" spc="0" normalizeH="0" baseline="0" noProof="0" dirty="0">
                <a:ln>
                  <a:noFill/>
                </a:ln>
                <a:solidFill>
                  <a:srgbClr val="FF0166"/>
                </a:solidFill>
                <a:effectLst/>
                <a:uLnTx/>
                <a:uFillTx/>
                <a:latin typeface="Bebas Neue" panose="020B0606020202050201"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43576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28E34D-122B-699C-26C2-0471BD877A29}"/>
              </a:ext>
            </a:extLst>
          </p:cNvPr>
          <p:cNvSpPr txBox="1"/>
          <p:nvPr/>
        </p:nvSpPr>
        <p:spPr>
          <a:xfrm>
            <a:off x="108855" y="3846547"/>
            <a:ext cx="5090160" cy="707886"/>
          </a:xfrm>
          <a:prstGeom prst="rect">
            <a:avLst/>
          </a:prstGeom>
          <a:noFill/>
        </p:spPr>
        <p:txBody>
          <a:bodyPr wrap="square" rtlCol="0">
            <a:spAutoFit/>
          </a:bodyPr>
          <a:lstStyle/>
          <a:p>
            <a:r>
              <a:rPr lang="en-GB" sz="4000" dirty="0">
                <a:solidFill>
                  <a:srgbClr val="FF0166"/>
                </a:solidFill>
                <a:latin typeface="Bebas Neue" panose="020B0606020202050201" pitchFamily="34" charset="0"/>
              </a:rPr>
              <a:t>WORKING WITH US &amp; BENEFITS</a:t>
            </a:r>
          </a:p>
        </p:txBody>
      </p:sp>
      <p:sp>
        <p:nvSpPr>
          <p:cNvPr id="3" name="TextBox 2">
            <a:extLst>
              <a:ext uri="{FF2B5EF4-FFF2-40B4-BE49-F238E27FC236}">
                <a16:creationId xmlns:a16="http://schemas.microsoft.com/office/drawing/2014/main" id="{DDB88EF4-5F02-5C3D-284C-E8A728EE2F25}"/>
              </a:ext>
            </a:extLst>
          </p:cNvPr>
          <p:cNvSpPr txBox="1"/>
          <p:nvPr/>
        </p:nvSpPr>
        <p:spPr>
          <a:xfrm>
            <a:off x="119743" y="4410107"/>
            <a:ext cx="6553200" cy="5693866"/>
          </a:xfrm>
          <a:prstGeom prst="rect">
            <a:avLst/>
          </a:prstGeom>
          <a:noFill/>
        </p:spPr>
        <p:txBody>
          <a:bodyPr wrap="square" rtlCol="0">
            <a:spAutoFit/>
          </a:bodyPr>
          <a:lstStyle/>
          <a:p>
            <a:r>
              <a:rPr lang="en-GB" sz="1400" b="1" dirty="0"/>
              <a:t>Pay </a:t>
            </a:r>
          </a:p>
          <a:p>
            <a:r>
              <a:rPr lang="en-GB" sz="1400" dirty="0"/>
              <a:t>We offer competitive salaries, in line with the National Joint Council for Local government Services. As a Living Wage Employer, we offer at least the real living wage to all our employees. </a:t>
            </a:r>
          </a:p>
          <a:p>
            <a:endParaRPr lang="en-GB" sz="1400" b="1" dirty="0"/>
          </a:p>
          <a:p>
            <a:r>
              <a:rPr lang="en-GB" sz="1400" b="1" dirty="0"/>
              <a:t>Annual Leave</a:t>
            </a:r>
          </a:p>
          <a:p>
            <a:r>
              <a:rPr lang="en-GB" sz="1400" dirty="0"/>
              <a:t>You can get from 27 </a:t>
            </a:r>
            <a:r>
              <a:rPr lang="en-GB" sz="1400"/>
              <a:t>to </a:t>
            </a:r>
            <a:r>
              <a:rPr lang="en-GB" sz="1400" dirty="0"/>
              <a:t>3</a:t>
            </a:r>
            <a:r>
              <a:rPr lang="en-GB" sz="1400"/>
              <a:t>6 </a:t>
            </a:r>
            <a:r>
              <a:rPr lang="en-GB" sz="1400" dirty="0"/>
              <a:t>days leave, plus bank holidays, depending on your job, grade and length of time you have worked with us. We also have a shut-down period between Christmas and New Year.</a:t>
            </a:r>
          </a:p>
          <a:p>
            <a:endParaRPr lang="en-GB" sz="1400" b="1" dirty="0"/>
          </a:p>
          <a:p>
            <a:r>
              <a:rPr lang="en-GB" sz="1400" b="1" dirty="0"/>
              <a:t>Disability Confident</a:t>
            </a:r>
          </a:p>
          <a:p>
            <a:r>
              <a:rPr lang="en-GB" sz="1400" dirty="0"/>
              <a:t>We are a Disability Confident Employer, committed to inclusion and diversity in our workplace and will offer an interview to disabled people who meet the minimum criteria for the job. We regularly support employees with access to work requirements. </a:t>
            </a:r>
          </a:p>
          <a:p>
            <a:endParaRPr lang="en-GB" sz="1400" dirty="0"/>
          </a:p>
          <a:p>
            <a:r>
              <a:rPr lang="en-GB" sz="1400" b="1" dirty="0"/>
              <a:t>Flexi time</a:t>
            </a:r>
          </a:p>
          <a:p>
            <a:r>
              <a:rPr lang="en-GB" sz="1400" dirty="0"/>
              <a:t>One of the most popular benefits. Our full-time working week is 37.5 hours and if the post if eligibly for flexible working, you can work your 37.5 hours anytime between 8am and 6pm, Monday to Friday. </a:t>
            </a:r>
          </a:p>
          <a:p>
            <a:endParaRPr lang="en-GB" sz="1400" dirty="0"/>
          </a:p>
          <a:p>
            <a:r>
              <a:rPr lang="en-GB" sz="1400" b="1" dirty="0"/>
              <a:t>Hybrid and Flexible Working</a:t>
            </a:r>
          </a:p>
          <a:p>
            <a:r>
              <a:rPr lang="en-GB" sz="1400" dirty="0"/>
              <a:t>We offer hybrid working to many of our staff where possible. Full-time staff will usually come into the workplace for a minimum of 2 of their working days per week (pro rata for part time staff).</a:t>
            </a:r>
          </a:p>
        </p:txBody>
      </p:sp>
      <p:pic>
        <p:nvPicPr>
          <p:cNvPr id="7" name="Picture 6" descr="A person wearing a clown garment&#10;&#10;Description automatically generated">
            <a:extLst>
              <a:ext uri="{FF2B5EF4-FFF2-40B4-BE49-F238E27FC236}">
                <a16:creationId xmlns:a16="http://schemas.microsoft.com/office/drawing/2014/main" id="{BF73EE8F-8A07-5359-B14B-A161CCE80CE4}"/>
              </a:ext>
            </a:extLst>
          </p:cNvPr>
          <p:cNvPicPr>
            <a:picLocks noChangeAspect="1"/>
          </p:cNvPicPr>
          <p:nvPr/>
        </p:nvPicPr>
        <p:blipFill rotWithShape="1">
          <a:blip r:embed="rId2">
            <a:extLst>
              <a:ext uri="{28A0092B-C50C-407E-A947-70E740481C1C}">
                <a14:useLocalDpi xmlns:a14="http://schemas.microsoft.com/office/drawing/2010/main" val="0"/>
              </a:ext>
            </a:extLst>
          </a:blip>
          <a:srcRect t="13333"/>
          <a:stretch/>
        </p:blipFill>
        <p:spPr>
          <a:xfrm>
            <a:off x="0" y="-175103"/>
            <a:ext cx="6858000" cy="3962400"/>
          </a:xfrm>
          <a:prstGeom prst="rect">
            <a:avLst/>
          </a:prstGeom>
        </p:spPr>
      </p:pic>
    </p:spTree>
    <p:extLst>
      <p:ext uri="{BB962C8B-B14F-4D97-AF65-F5344CB8AC3E}">
        <p14:creationId xmlns:p14="http://schemas.microsoft.com/office/powerpoint/2010/main" val="578629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oup of people stood in a circle all wearing the same clothes and hair touching hands">
            <a:extLst>
              <a:ext uri="{FF2B5EF4-FFF2-40B4-BE49-F238E27FC236}">
                <a16:creationId xmlns:a16="http://schemas.microsoft.com/office/drawing/2014/main" id="{6234726A-017E-A8E6-03A0-12BCB1720D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775" b="21869"/>
          <a:stretch/>
        </p:blipFill>
        <p:spPr bwMode="auto">
          <a:xfrm>
            <a:off x="0" y="6463962"/>
            <a:ext cx="6858000" cy="34420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1C853E6-4AF2-B265-D1EA-1F7AE25B5521}"/>
              </a:ext>
            </a:extLst>
          </p:cNvPr>
          <p:cNvSpPr txBox="1"/>
          <p:nvPr/>
        </p:nvSpPr>
        <p:spPr>
          <a:xfrm>
            <a:off x="87085" y="165033"/>
            <a:ext cx="6607629" cy="6124754"/>
          </a:xfrm>
          <a:prstGeom prst="rect">
            <a:avLst/>
          </a:prstGeom>
          <a:noFill/>
        </p:spPr>
        <p:txBody>
          <a:bodyPr wrap="square">
            <a:spAutoFit/>
          </a:bodyPr>
          <a:lstStyle/>
          <a:p>
            <a:r>
              <a:rPr lang="en-GB" sz="1400" b="1" dirty="0"/>
              <a:t>Pension Scheme</a:t>
            </a:r>
          </a:p>
          <a:p>
            <a:r>
              <a:rPr lang="en-GB" sz="1400" dirty="0"/>
              <a:t>Our employees are enrolled in the Local Government Pension Scheme, a contributory scheme with staff contributing a percentage of their annual salary. </a:t>
            </a:r>
          </a:p>
          <a:p>
            <a:endParaRPr lang="en-GB" sz="1400" dirty="0"/>
          </a:p>
          <a:p>
            <a:r>
              <a:rPr lang="en-GB" sz="1400" b="1" dirty="0"/>
              <a:t>Training and Development</a:t>
            </a:r>
          </a:p>
          <a:p>
            <a:r>
              <a:rPr lang="en-GB" sz="1400" dirty="0"/>
              <a:t>We provide a wide range of training and development opportunities for staff in all aspects of their work, ranging from in-house IT courses to professional qualifications. We also pay professional fees for approved professions. </a:t>
            </a:r>
          </a:p>
          <a:p>
            <a:endParaRPr lang="en-GB" sz="1400" dirty="0"/>
          </a:p>
          <a:p>
            <a:r>
              <a:rPr lang="en-GB" sz="1400" b="1" dirty="0"/>
              <a:t>Discount shopping services</a:t>
            </a:r>
          </a:p>
          <a:p>
            <a:r>
              <a:rPr lang="en-GB" sz="1400" dirty="0"/>
              <a:t>We offer access to an employee benefits scheme with various discounts and cash back schemes at a arrange of national retailers as well as local businesses. </a:t>
            </a:r>
          </a:p>
          <a:p>
            <a:endParaRPr lang="en-GB" sz="1400" dirty="0"/>
          </a:p>
          <a:p>
            <a:r>
              <a:rPr lang="en-GB" sz="1400" b="1" dirty="0"/>
              <a:t>Cycle to work scheme</a:t>
            </a:r>
          </a:p>
          <a:p>
            <a:r>
              <a:rPr lang="en-GB" sz="1400" dirty="0"/>
              <a:t>Allows you to spend up for £1000 on bikes and equipment, tax-free and spread the cost over monthly instalments. </a:t>
            </a:r>
          </a:p>
          <a:p>
            <a:endParaRPr lang="en-GB" sz="1400" dirty="0"/>
          </a:p>
          <a:p>
            <a:r>
              <a:rPr lang="en-GB" sz="1400" b="1" dirty="0"/>
              <a:t>Health and Wellbeing</a:t>
            </a:r>
          </a:p>
          <a:p>
            <a:r>
              <a:rPr lang="en-GB" sz="1400" dirty="0"/>
              <a:t>We have an Employee Assistance Programme which provides help and support to employees who may be going through a difficult time.</a:t>
            </a:r>
          </a:p>
          <a:p>
            <a:endParaRPr lang="en-GB" sz="1400" dirty="0"/>
          </a:p>
          <a:p>
            <a:r>
              <a:rPr lang="en-GB" sz="1400" dirty="0"/>
              <a:t>We have Workplace Champions, who work together to develop a programme of activities, exercise classes and events designed to promote health and wellbeing.</a:t>
            </a:r>
          </a:p>
          <a:p>
            <a:endParaRPr lang="en-GB" sz="1400" dirty="0"/>
          </a:p>
          <a:p>
            <a:r>
              <a:rPr lang="en-GB" sz="1400" b="1" dirty="0"/>
              <a:t>Volunteering</a:t>
            </a:r>
          </a:p>
          <a:p>
            <a:r>
              <a:rPr lang="en-GB" sz="1400" dirty="0"/>
              <a:t>You are able to take half a working day off to volunteer in the community with a charity, voluntary or not-for-profit organisation based in Harlow, or one that serves the Harlow area.</a:t>
            </a:r>
          </a:p>
        </p:txBody>
      </p:sp>
    </p:spTree>
    <p:extLst>
      <p:ext uri="{BB962C8B-B14F-4D97-AF65-F5344CB8AC3E}">
        <p14:creationId xmlns:p14="http://schemas.microsoft.com/office/powerpoint/2010/main" val="2534151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5D1DF1-CB50-E299-73B9-003475EF7F14}"/>
              </a:ext>
            </a:extLst>
          </p:cNvPr>
          <p:cNvPicPr>
            <a:picLocks noChangeAspect="1"/>
          </p:cNvPicPr>
          <p:nvPr/>
        </p:nvPicPr>
        <p:blipFill rotWithShape="1">
          <a:blip r:embed="rId2"/>
          <a:srcRect l="11083"/>
          <a:stretch/>
        </p:blipFill>
        <p:spPr>
          <a:xfrm>
            <a:off x="3428999" y="0"/>
            <a:ext cx="3429001" cy="2571751"/>
          </a:xfrm>
          <a:prstGeom prst="rect">
            <a:avLst/>
          </a:prstGeom>
        </p:spPr>
      </p:pic>
      <p:pic>
        <p:nvPicPr>
          <p:cNvPr id="9" name="Picture 8">
            <a:extLst>
              <a:ext uri="{FF2B5EF4-FFF2-40B4-BE49-F238E27FC236}">
                <a16:creationId xmlns:a16="http://schemas.microsoft.com/office/drawing/2014/main" id="{7A81BD01-C008-949A-1779-94C67433DDF8}"/>
              </a:ext>
            </a:extLst>
          </p:cNvPr>
          <p:cNvPicPr>
            <a:picLocks noChangeAspect="1"/>
          </p:cNvPicPr>
          <p:nvPr/>
        </p:nvPicPr>
        <p:blipFill rotWithShape="1">
          <a:blip r:embed="rId3"/>
          <a:srcRect r="11111"/>
          <a:stretch/>
        </p:blipFill>
        <p:spPr>
          <a:xfrm>
            <a:off x="0" y="7331867"/>
            <a:ext cx="3429001" cy="2571752"/>
          </a:xfrm>
          <a:prstGeom prst="rect">
            <a:avLst/>
          </a:prstGeom>
        </p:spPr>
      </p:pic>
      <p:sp>
        <p:nvSpPr>
          <p:cNvPr id="4" name="Rectangle 3">
            <a:extLst>
              <a:ext uri="{FF2B5EF4-FFF2-40B4-BE49-F238E27FC236}">
                <a16:creationId xmlns:a16="http://schemas.microsoft.com/office/drawing/2014/main" id="{B38507C6-AAD5-59CA-F470-DE068808978F}"/>
              </a:ext>
            </a:extLst>
          </p:cNvPr>
          <p:cNvSpPr/>
          <p:nvPr/>
        </p:nvSpPr>
        <p:spPr>
          <a:xfrm>
            <a:off x="0" y="-1"/>
            <a:ext cx="3428999" cy="2571751"/>
          </a:xfrm>
          <a:prstGeom prst="rect">
            <a:avLst/>
          </a:prstGeom>
          <a:solidFill>
            <a:srgbClr val="FF01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53650AF-A084-32EB-E79B-A4EC990CB300}"/>
              </a:ext>
            </a:extLst>
          </p:cNvPr>
          <p:cNvSpPr txBox="1"/>
          <p:nvPr/>
        </p:nvSpPr>
        <p:spPr>
          <a:xfrm>
            <a:off x="119061" y="1197832"/>
            <a:ext cx="3190875" cy="1421543"/>
          </a:xfrm>
          <a:prstGeom prst="rect">
            <a:avLst/>
          </a:prstGeom>
          <a:noFill/>
        </p:spPr>
        <p:txBody>
          <a:bodyPr wrap="square" rtlCol="0">
            <a:spAutoFit/>
          </a:bodyPr>
          <a:lstStyle/>
          <a:p>
            <a:pPr>
              <a:lnSpc>
                <a:spcPts val="5060"/>
              </a:lnSpc>
            </a:pPr>
            <a:r>
              <a:rPr lang="en-GB" sz="4800" b="1" dirty="0">
                <a:solidFill>
                  <a:schemeClr val="bg1"/>
                </a:solidFill>
                <a:latin typeface="Bebas Neue" panose="020B0606020202050201" pitchFamily="34" charset="0"/>
              </a:rPr>
              <a:t>LIVING</a:t>
            </a:r>
          </a:p>
          <a:p>
            <a:pPr>
              <a:lnSpc>
                <a:spcPts val="5060"/>
              </a:lnSpc>
            </a:pPr>
            <a:r>
              <a:rPr lang="en-GB" sz="4800" b="1" dirty="0">
                <a:solidFill>
                  <a:schemeClr val="bg1"/>
                </a:solidFill>
                <a:latin typeface="Bebas Neue" panose="020B0606020202050201" pitchFamily="34" charset="0"/>
              </a:rPr>
              <a:t>IN HARLOW</a:t>
            </a:r>
          </a:p>
        </p:txBody>
      </p:sp>
      <p:sp>
        <p:nvSpPr>
          <p:cNvPr id="10" name="TextBox 9">
            <a:extLst>
              <a:ext uri="{FF2B5EF4-FFF2-40B4-BE49-F238E27FC236}">
                <a16:creationId xmlns:a16="http://schemas.microsoft.com/office/drawing/2014/main" id="{12FCAC8D-C271-88AA-3584-56266FFDEFD3}"/>
              </a:ext>
            </a:extLst>
          </p:cNvPr>
          <p:cNvSpPr txBox="1"/>
          <p:nvPr/>
        </p:nvSpPr>
        <p:spPr>
          <a:xfrm>
            <a:off x="79770" y="2571750"/>
            <a:ext cx="6659170" cy="4832092"/>
          </a:xfrm>
          <a:prstGeom prst="rect">
            <a:avLst/>
          </a:prstGeom>
          <a:noFill/>
        </p:spPr>
        <p:txBody>
          <a:bodyPr wrap="square">
            <a:spAutoFit/>
          </a:bodyPr>
          <a:lstStyle/>
          <a:p>
            <a:r>
              <a:rPr lang="en-GB" sz="1400" dirty="0"/>
              <a:t>Harlow is a hot spot for new homes and jobs, offering affordability in a brilliantly connected location, under 30 minutes from London</a:t>
            </a:r>
          </a:p>
          <a:p>
            <a:endParaRPr lang="en-GB" sz="1400" dirty="0"/>
          </a:p>
          <a:p>
            <a:r>
              <a:rPr lang="en-GB" sz="1400" dirty="0"/>
              <a:t>So much is coming to Harlow – major housing schemes are underway and planned, resulting in over 20,000 new homes, town centre regeneration is about to take off, a new hospital and medical campus, the re-location of the UK Health Security Agency, and the continued development of the Harlow Enterprise Zone and the Harlow Innovation Park bringing new businesses and jobs. </a:t>
            </a:r>
          </a:p>
          <a:p>
            <a:endParaRPr lang="en-GB" sz="1400" dirty="0"/>
          </a:p>
          <a:p>
            <a:r>
              <a:rPr lang="en-GB" sz="1400" dirty="0"/>
              <a:t>As part of the Harlow and </a:t>
            </a:r>
            <a:r>
              <a:rPr lang="en-GB" sz="1400" dirty="0" err="1"/>
              <a:t>Gilston</a:t>
            </a:r>
            <a:r>
              <a:rPr lang="en-GB" sz="1400" dirty="0"/>
              <a:t> Garden Town project, 16,000 new homes will be built by 2033 and a further 7,000 will be built in the </a:t>
            </a:r>
            <a:r>
              <a:rPr lang="en-GB" sz="1400" dirty="0" err="1"/>
              <a:t>Gilston</a:t>
            </a:r>
            <a:r>
              <a:rPr lang="en-GB" sz="1400" dirty="0"/>
              <a:t> area beyond 2033. Increasing the number of homes currently in Harlow from approximately 37,000 to approximately 60,000.</a:t>
            </a:r>
          </a:p>
          <a:p>
            <a:r>
              <a:rPr lang="en-GB" sz="1400" dirty="0"/>
              <a:t>The new development will add lots of additional choice of excellent places to live, including town centre apartments, beautiful new urban communities, and a series of brand new villages, with vast areas of open space and the River </a:t>
            </a:r>
            <a:r>
              <a:rPr lang="en-GB" sz="1400" dirty="0" err="1"/>
              <a:t>Stort</a:t>
            </a:r>
            <a:r>
              <a:rPr lang="en-GB" sz="1400" dirty="0"/>
              <a:t> Valley on the door step.</a:t>
            </a:r>
          </a:p>
          <a:p>
            <a:endParaRPr lang="en-GB" sz="1400" dirty="0"/>
          </a:p>
          <a:p>
            <a:r>
              <a:rPr lang="en-GB" sz="1400" dirty="0"/>
              <a:t>As part of the proposed growth, there will be major investment in transport, jobs and community infrastructure, including schools and health facilities, to support new and existing residents in the Harlow area.</a:t>
            </a:r>
          </a:p>
          <a:p>
            <a:endParaRPr lang="en-GB" sz="1400" dirty="0"/>
          </a:p>
        </p:txBody>
      </p:sp>
      <p:sp>
        <p:nvSpPr>
          <p:cNvPr id="12" name="Rectangle 11">
            <a:extLst>
              <a:ext uri="{FF2B5EF4-FFF2-40B4-BE49-F238E27FC236}">
                <a16:creationId xmlns:a16="http://schemas.microsoft.com/office/drawing/2014/main" id="{5173D80D-F94D-6D0C-5BD8-7CF6C4F4BCBD}"/>
              </a:ext>
            </a:extLst>
          </p:cNvPr>
          <p:cNvSpPr/>
          <p:nvPr/>
        </p:nvSpPr>
        <p:spPr>
          <a:xfrm>
            <a:off x="3428999" y="7334249"/>
            <a:ext cx="3434957" cy="2571751"/>
          </a:xfrm>
          <a:prstGeom prst="rect">
            <a:avLst/>
          </a:prstGeom>
          <a:solidFill>
            <a:srgbClr val="FF01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D268642F-91A6-5CF7-5237-D82C6B2F3D74}"/>
              </a:ext>
            </a:extLst>
          </p:cNvPr>
          <p:cNvSpPr txBox="1"/>
          <p:nvPr/>
        </p:nvSpPr>
        <p:spPr>
          <a:xfrm>
            <a:off x="3420669" y="7350917"/>
            <a:ext cx="3318272" cy="2462213"/>
          </a:xfrm>
          <a:prstGeom prst="rect">
            <a:avLst/>
          </a:prstGeom>
          <a:noFill/>
        </p:spPr>
        <p:txBody>
          <a:bodyPr wrap="square" rtlCol="0">
            <a:spAutoFit/>
          </a:bodyPr>
          <a:lstStyle/>
          <a:p>
            <a:pPr algn="ctr"/>
            <a:endParaRPr lang="en-GB" sz="1400" dirty="0"/>
          </a:p>
          <a:p>
            <a:pPr algn="ctr"/>
            <a:r>
              <a:rPr lang="en-GB" sz="1400" dirty="0">
                <a:solidFill>
                  <a:schemeClr val="bg1"/>
                </a:solidFill>
              </a:rPr>
              <a:t>Harlow is also well known for its fabulous sculpture collection and most people are surprised at just how green Harlow is, both within the town and in the surrounding countryside. </a:t>
            </a:r>
          </a:p>
          <a:p>
            <a:pPr algn="ctr"/>
            <a:endParaRPr lang="en-GB" sz="1400" dirty="0">
              <a:solidFill>
                <a:schemeClr val="bg1"/>
              </a:solidFill>
            </a:endParaRPr>
          </a:p>
          <a:p>
            <a:pPr algn="ctr"/>
            <a:r>
              <a:rPr lang="en-GB" sz="1400" dirty="0">
                <a:solidFill>
                  <a:schemeClr val="bg1"/>
                </a:solidFill>
              </a:rPr>
              <a:t>With a focus on healthy living and well-being, Harlow provides modern families with a lifestyle choice.</a:t>
            </a:r>
          </a:p>
          <a:p>
            <a:endParaRPr lang="en-GB" sz="1400" dirty="0"/>
          </a:p>
        </p:txBody>
      </p:sp>
    </p:spTree>
    <p:extLst>
      <p:ext uri="{BB962C8B-B14F-4D97-AF65-F5344CB8AC3E}">
        <p14:creationId xmlns:p14="http://schemas.microsoft.com/office/powerpoint/2010/main" val="982349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B5EB8B-32AA-EE50-61BA-63E297561772}"/>
              </a:ext>
            </a:extLst>
          </p:cNvPr>
          <p:cNvPicPr>
            <a:picLocks noChangeAspect="1"/>
          </p:cNvPicPr>
          <p:nvPr/>
        </p:nvPicPr>
        <p:blipFill>
          <a:blip r:embed="rId2"/>
          <a:stretch>
            <a:fillRect/>
          </a:stretch>
        </p:blipFill>
        <p:spPr>
          <a:xfrm>
            <a:off x="0" y="6048374"/>
            <a:ext cx="6858000" cy="3857626"/>
          </a:xfrm>
          <a:prstGeom prst="rect">
            <a:avLst/>
          </a:prstGeom>
        </p:spPr>
      </p:pic>
      <p:sp>
        <p:nvSpPr>
          <p:cNvPr id="7" name="TextBox 6">
            <a:extLst>
              <a:ext uri="{FF2B5EF4-FFF2-40B4-BE49-F238E27FC236}">
                <a16:creationId xmlns:a16="http://schemas.microsoft.com/office/drawing/2014/main" id="{561374EA-65F5-85BE-3B4F-0879F48E6BE9}"/>
              </a:ext>
            </a:extLst>
          </p:cNvPr>
          <p:cNvSpPr txBox="1"/>
          <p:nvPr/>
        </p:nvSpPr>
        <p:spPr>
          <a:xfrm>
            <a:off x="124690" y="110836"/>
            <a:ext cx="6608619" cy="5478423"/>
          </a:xfrm>
          <a:prstGeom prst="rect">
            <a:avLst/>
          </a:prstGeom>
          <a:noFill/>
        </p:spPr>
        <p:txBody>
          <a:bodyPr wrap="square">
            <a:spAutoFit/>
          </a:bodyPr>
          <a:lstStyle/>
          <a:p>
            <a:pPr algn="l"/>
            <a:endParaRPr lang="en-GB" sz="1400" b="0" i="0" dirty="0">
              <a:effectLst/>
            </a:endParaRPr>
          </a:p>
          <a:p>
            <a:pPr algn="l"/>
            <a:r>
              <a:rPr lang="en-GB" sz="1400" b="0" i="0" dirty="0">
                <a:effectLst/>
              </a:rPr>
              <a:t>In 2023, Harlow Council secured £19.6m of government funding to transform and regenerate Playhouse Square and College Square.</a:t>
            </a:r>
          </a:p>
          <a:p>
            <a:pPr algn="l"/>
            <a:endParaRPr lang="en-GB" sz="1400" b="0" i="0" dirty="0">
              <a:effectLst/>
            </a:endParaRPr>
          </a:p>
          <a:p>
            <a:pPr algn="l"/>
            <a:r>
              <a:rPr lang="en-GB" sz="1400" b="0" i="0" dirty="0">
                <a:effectLst/>
              </a:rPr>
              <a:t>Harlow Playhouse will be extended with a new arts-led centre which will include a new performance space for live entertainment, a music school and recording studio, a contemporary cafe, a restaurant and a bar. </a:t>
            </a:r>
            <a:endParaRPr lang="en-GB" sz="1400" dirty="0"/>
          </a:p>
          <a:p>
            <a:pPr algn="l"/>
            <a:r>
              <a:rPr lang="en-GB" sz="1400" b="0" i="0" dirty="0">
                <a:effectLst/>
              </a:rPr>
              <a:t>Thousands of residents have been involved in the design of the new scheme, both before the bid was made to the Government, and since the money has been awarded with many having a say on the plans by visiting the council’s Discover Harlow Hub in the Harvey Centre.</a:t>
            </a:r>
          </a:p>
          <a:p>
            <a:endParaRPr lang="en-GB" sz="1400" dirty="0"/>
          </a:p>
          <a:p>
            <a:pPr algn="l"/>
            <a:r>
              <a:rPr lang="en-GB" sz="1400" b="0" i="0" dirty="0">
                <a:effectLst/>
              </a:rPr>
              <a:t>The scheme, which is being funded by the Government’s Levelling Up Fund, will form a new western gateway as part of the regeneration of Harlow town centre.</a:t>
            </a:r>
          </a:p>
          <a:p>
            <a:pPr algn="l"/>
            <a:r>
              <a:rPr lang="en-GB" sz="1400" b="0" i="0" dirty="0">
                <a:effectLst/>
              </a:rPr>
              <a:t>The scheme will complement Harlow Playhouse’s current offer as well as bring forward a range of new and improved spaces such as:</a:t>
            </a:r>
          </a:p>
          <a:p>
            <a:pPr marL="285750" indent="-285750" algn="l">
              <a:buFont typeface="Arial" panose="020B0604020202020204" pitchFamily="34" charset="0"/>
              <a:buChar char="•"/>
            </a:pPr>
            <a:r>
              <a:rPr lang="en-GB" sz="1400" b="0" i="0" dirty="0">
                <a:effectLst/>
              </a:rPr>
              <a:t>Flexible live performance and exhibition spaces</a:t>
            </a:r>
          </a:p>
          <a:p>
            <a:pPr marL="285750" indent="-285750" algn="l">
              <a:buFont typeface="Arial" panose="020B0604020202020204" pitchFamily="34" charset="0"/>
              <a:buChar char="•"/>
            </a:pPr>
            <a:r>
              <a:rPr lang="en-GB" sz="1400" b="0" i="0" dirty="0">
                <a:effectLst/>
              </a:rPr>
              <a:t>New café/restaurant and booking office for the Playhouse</a:t>
            </a:r>
          </a:p>
          <a:p>
            <a:pPr marL="285750" indent="-285750" algn="l">
              <a:buFont typeface="Arial" panose="020B0604020202020204" pitchFamily="34" charset="0"/>
              <a:buChar char="•"/>
            </a:pPr>
            <a:r>
              <a:rPr lang="en-GB" sz="1400" b="0" i="0" dirty="0">
                <a:effectLst/>
              </a:rPr>
              <a:t>Music school and recording studios</a:t>
            </a:r>
          </a:p>
          <a:p>
            <a:pPr marL="285750" indent="-285750" algn="l">
              <a:buFont typeface="Arial" panose="020B0604020202020204" pitchFamily="34" charset="0"/>
              <a:buChar char="•"/>
            </a:pPr>
            <a:r>
              <a:rPr lang="en-GB" sz="1400" b="0" i="0" dirty="0">
                <a:effectLst/>
              </a:rPr>
              <a:t>Flexible studio spaces for commercial and community use</a:t>
            </a:r>
          </a:p>
          <a:p>
            <a:pPr marL="285750" indent="-285750" algn="l">
              <a:buFont typeface="Arial" panose="020B0604020202020204" pitchFamily="34" charset="0"/>
              <a:buChar char="•"/>
            </a:pPr>
            <a:r>
              <a:rPr lang="en-GB" sz="1400" b="0" i="0" dirty="0">
                <a:effectLst/>
              </a:rPr>
              <a:t>New location for the </a:t>
            </a:r>
            <a:r>
              <a:rPr lang="en-GB" sz="1400" b="0" i="0" dirty="0" err="1">
                <a:effectLst/>
              </a:rPr>
              <a:t>Gibberd</a:t>
            </a:r>
            <a:r>
              <a:rPr lang="en-GB" sz="1400" b="0" i="0" dirty="0">
                <a:effectLst/>
              </a:rPr>
              <a:t> Gallery</a:t>
            </a:r>
          </a:p>
          <a:p>
            <a:pPr marL="285750" indent="-285750" algn="l">
              <a:buFont typeface="Arial" panose="020B0604020202020204" pitchFamily="34" charset="0"/>
              <a:buChar char="•"/>
            </a:pPr>
            <a:r>
              <a:rPr lang="en-GB" sz="1400" b="0" i="0" dirty="0">
                <a:effectLst/>
              </a:rPr>
              <a:t>Improved public realm to provide opportunities for performances and a new public square and pocket-park</a:t>
            </a:r>
          </a:p>
          <a:p>
            <a:pPr marL="285750" indent="-285750" algn="l">
              <a:buFont typeface="Arial" panose="020B0604020202020204" pitchFamily="34" charset="0"/>
              <a:buChar char="•"/>
            </a:pPr>
            <a:r>
              <a:rPr lang="en-GB" sz="1400" b="0" i="0" dirty="0">
                <a:effectLst/>
              </a:rPr>
              <a:t>Upgrades to the </a:t>
            </a:r>
            <a:r>
              <a:rPr lang="en-GB" sz="1400" b="0" i="0" dirty="0" err="1">
                <a:effectLst/>
              </a:rPr>
              <a:t>Haydens</a:t>
            </a:r>
            <a:r>
              <a:rPr lang="en-GB" sz="1400" b="0" i="0" dirty="0">
                <a:effectLst/>
              </a:rPr>
              <a:t> Road underpass</a:t>
            </a:r>
          </a:p>
          <a:p>
            <a:pPr marL="285750" indent="-285750" algn="l">
              <a:buFont typeface="Arial" panose="020B0604020202020204" pitchFamily="34" charset="0"/>
              <a:buChar char="•"/>
            </a:pPr>
            <a:r>
              <a:rPr lang="en-GB" sz="1400" b="0" i="0" dirty="0">
                <a:effectLst/>
              </a:rPr>
              <a:t>47 high-quality residential apartments</a:t>
            </a:r>
          </a:p>
        </p:txBody>
      </p:sp>
    </p:spTree>
    <p:extLst>
      <p:ext uri="{BB962C8B-B14F-4D97-AF65-F5344CB8AC3E}">
        <p14:creationId xmlns:p14="http://schemas.microsoft.com/office/powerpoint/2010/main" val="291907439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373</TotalTime>
  <Words>1765</Words>
  <Application>Microsoft Office PowerPoint</Application>
  <PresentationFormat>A4 Paper (210x297 mm)</PresentationFormat>
  <Paragraphs>99</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Aptos Display</vt:lpstr>
      <vt:lpstr>Arial</vt:lpstr>
      <vt:lpstr>Bebas Neue</vt:lpstr>
      <vt:lpstr>Poppins</vt:lpstr>
      <vt:lpstr>Tahoma</vt:lpstr>
      <vt:lpstr>Office Theme</vt:lpstr>
      <vt:lpstr>RECRUITMENT PACK</vt:lpstr>
      <vt:lpstr>HELLO &amp;  WELCOME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Parsley</dc:creator>
  <cp:lastModifiedBy>Kirstie Lewis</cp:lastModifiedBy>
  <cp:revision>34</cp:revision>
  <dcterms:created xsi:type="dcterms:W3CDTF">2024-06-26T13:58:19Z</dcterms:created>
  <dcterms:modified xsi:type="dcterms:W3CDTF">2025-05-07T09:39:51Z</dcterms:modified>
</cp:coreProperties>
</file>